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복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/>
          <p:nvPr>
            <p:ph type="title"/>
          </p:nvPr>
        </p:nvSpPr>
        <p:spPr>
          <a:xfrm>
            <a:off x="1066800" y="482600"/>
            <a:ext cx="10858500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18" name="본문 첫 번째 줄…"/>
          <p:cNvSpPr txBox="1"/>
          <p:nvPr>
            <p:ph type="body" idx="1"/>
          </p:nvPr>
        </p:nvSpPr>
        <p:spPr>
          <a:xfrm>
            <a:off x="1092200" y="1854200"/>
            <a:ext cx="10833100" cy="7302500"/>
          </a:xfrm>
          <a:prstGeom prst="rect">
            <a:avLst/>
          </a:prstGeom>
        </p:spPr>
        <p:txBody>
          <a:bodyPr>
            <a:noAutofit/>
          </a:bodyPr>
          <a:lstStyle>
            <a:lvl1pPr marL="609600" indent="-342900">
              <a:lnSpc>
                <a:spcPct val="90000"/>
              </a:lnSpc>
              <a:spcBef>
                <a:spcPts val="2000"/>
              </a:spcBef>
              <a:buSzPct val="30000"/>
              <a:buBlip>
                <a:blip r:embed="rId2"/>
              </a:buBlip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  <a:lvl2pPr marL="1143000" indent="-292100">
              <a:lnSpc>
                <a:spcPct val="90000"/>
              </a:lnSpc>
              <a:spcBef>
                <a:spcPts val="2000"/>
              </a:spcBef>
              <a:buSzPct val="30000"/>
              <a:buBlip>
                <a:blip r:embed="rId3"/>
              </a:buBlip>
              <a:defRPr sz="3400">
                <a:latin typeface="Gill Sans"/>
                <a:ea typeface="Gill Sans"/>
                <a:cs typeface="Gill Sans"/>
                <a:sym typeface="Gill Sans"/>
              </a:defRPr>
            </a:lvl2pPr>
            <a:lvl3pPr marL="1549400" indent="-254000">
              <a:lnSpc>
                <a:spcPct val="90000"/>
              </a:lnSpc>
              <a:spcBef>
                <a:spcPts val="2000"/>
              </a:spcBef>
              <a:buSzPct val="30000"/>
              <a:buFont typeface="Lucida Grande"/>
              <a:buBlip>
                <a:blip r:embed="rId4"/>
              </a:buBlip>
              <a:defRPr sz="28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xfrm>
            <a:off x="6286500" y="9169400"/>
            <a:ext cx="419100" cy="457200"/>
          </a:xfrm>
          <a:prstGeom prst="rect">
            <a:avLst/>
          </a:prstGeom>
        </p:spPr>
        <p:txBody>
          <a:bodyPr/>
          <a:lstStyle>
            <a:lvl1pPr algn="just"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/>
          <p:nvPr>
            <p:ph type="title"/>
          </p:nvPr>
        </p:nvSpPr>
        <p:spPr>
          <a:xfrm>
            <a:off x="952500" y="444500"/>
            <a:ext cx="11099800" cy="1570898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제목 텍스트</a:t>
            </a:r>
          </a:p>
        </p:txBody>
      </p:sp>
      <p:sp>
        <p:nvSpPr>
          <p:cNvPr id="127" name="본문 첫 번째 줄…"/>
          <p:cNvSpPr txBox="1"/>
          <p:nvPr>
            <p:ph type="body" idx="1"/>
          </p:nvPr>
        </p:nvSpPr>
        <p:spPr>
          <a:xfrm>
            <a:off x="489916" y="2141004"/>
            <a:ext cx="12024967" cy="7224192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500"/>
              </a:spcBef>
              <a:buSzPct val="45000"/>
              <a:buBlip>
                <a:blip r:embed="rId2"/>
              </a:buBlip>
            </a:lvl1pPr>
            <a:lvl2pPr marL="839611" indent="-395111">
              <a:spcBef>
                <a:spcPts val="1000"/>
              </a:spcBef>
              <a:defRPr sz="3200"/>
            </a:lvl2pPr>
            <a:lvl3pPr marL="0" indent="1270000">
              <a:spcBef>
                <a:spcPts val="1000"/>
              </a:spcBef>
              <a:buSzTx/>
              <a:buNone/>
              <a:defRPr sz="2800"/>
            </a:lvl3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제목 텍스트</a:t>
            </a:r>
          </a:p>
        </p:txBody>
      </p:sp>
      <p:sp>
        <p:nvSpPr>
          <p:cNvPr id="136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이미지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5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46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55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  <a:lvl2pPr marL="876652" indent="-432152">
              <a:buSzPct val="45000"/>
              <a:buBlip>
                <a:blip r:embed="rId2"/>
              </a:buBlip>
              <a:defRPr sz="3500"/>
            </a:lvl2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6" name="슬라이드 번호"/>
          <p:cNvSpPr txBox="1"/>
          <p:nvPr>
            <p:ph type="sldNum" sz="quarter" idx="2"/>
          </p:nvPr>
        </p:nvSpPr>
        <p:spPr>
          <a:xfrm>
            <a:off x="12248833" y="9192826"/>
            <a:ext cx="397892" cy="44450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bg>
      <p:bgPr>
        <a:gradFill flip="none" rotWithShape="1">
          <a:gsLst>
            <a:gs pos="20000">
              <a:srgbClr val="FFFFFF"/>
            </a:gs>
            <a:gs pos="100000">
              <a:srgbClr val="D9D9D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/>
          <p:nvPr>
            <p:ph type="title"/>
          </p:nvPr>
        </p:nvSpPr>
        <p:spPr>
          <a:xfrm>
            <a:off x="650239" y="390596"/>
            <a:ext cx="11704322" cy="69698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4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64" name="본문 첫 번째 줄…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5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제목 텍스트</a:t>
            </a:r>
          </a:p>
        </p:txBody>
      </p:sp>
      <p:sp>
        <p:nvSpPr>
          <p:cNvPr id="1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  <a:lvl2pPr marL="876652" indent="-432152">
              <a:buSzPct val="45000"/>
              <a:buBlip>
                <a:blip r:embed="rId2"/>
              </a:buBlip>
              <a:defRPr sz="3500"/>
            </a:lvl2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4" name="슬라이드 번호"/>
          <p:cNvSpPr txBox="1"/>
          <p:nvPr>
            <p:ph type="sldNum" sz="quarter" idx="2"/>
          </p:nvPr>
        </p:nvSpPr>
        <p:spPr>
          <a:xfrm>
            <a:off x="12248833" y="9192826"/>
            <a:ext cx="397892" cy="44450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6700"/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bg>
      <p:bgPr>
        <a:gradFill flip="none" rotWithShape="1">
          <a:gsLst>
            <a:gs pos="20000">
              <a:srgbClr val="FFFFFF"/>
            </a:gs>
            <a:gs pos="100000">
              <a:srgbClr val="D9D9D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제목 텍스트"/>
          <p:cNvSpPr txBox="1"/>
          <p:nvPr>
            <p:ph type="title"/>
          </p:nvPr>
        </p:nvSpPr>
        <p:spPr>
          <a:xfrm>
            <a:off x="650239" y="390596"/>
            <a:ext cx="11704322" cy="69698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4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82" name="본문 첫 번째 줄…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3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bg>
      <p:bgPr>
        <a:gradFill flip="none" rotWithShape="1">
          <a:gsLst>
            <a:gs pos="20000">
              <a:srgbClr val="FFFFFF"/>
            </a:gs>
            <a:gs pos="100000">
              <a:srgbClr val="D9D9D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제목 텍스트"/>
          <p:cNvSpPr txBox="1"/>
          <p:nvPr>
            <p:ph type="title"/>
          </p:nvPr>
        </p:nvSpPr>
        <p:spPr>
          <a:xfrm>
            <a:off x="650239" y="390596"/>
            <a:ext cx="11704322" cy="69698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4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91" name="본문 첫 번째 줄…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1300480">
              <a:spcBef>
                <a:spcPts val="10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1300480">
              <a:spcBef>
                <a:spcPts val="10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1300480">
              <a:spcBef>
                <a:spcPts val="10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2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역 머리글">
    <p:bg>
      <p:bgPr>
        <a:gradFill flip="none" rotWithShape="1">
          <a:gsLst>
            <a:gs pos="20000">
              <a:srgbClr val="FFFFFF"/>
            </a:gs>
            <a:gs pos="100000">
              <a:srgbClr val="D9D9D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텍스트"/>
          <p:cNvSpPr txBox="1"/>
          <p:nvPr>
            <p:ph type="title"/>
          </p:nvPr>
        </p:nvSpPr>
        <p:spPr>
          <a:xfrm>
            <a:off x="1027289" y="6267591"/>
            <a:ext cx="11054081" cy="1937174"/>
          </a:xfrm>
          <a:prstGeom prst="rect">
            <a:avLst/>
          </a:prstGeom>
        </p:spPr>
        <p:txBody>
          <a:bodyPr lIns="65023" tIns="65023" rIns="65023" bIns="65023" anchor="t"/>
          <a:lstStyle>
            <a:lvl1pPr algn="l" defTabSz="1300480">
              <a:defRPr b="1" cap="all"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00" name="본문 첫 번째 줄…"/>
          <p:cNvSpPr txBox="1"/>
          <p:nvPr>
            <p:ph type="body" sz="quarter" idx="1"/>
          </p:nvPr>
        </p:nvSpPr>
        <p:spPr>
          <a:xfrm>
            <a:off x="1027289" y="4133991"/>
            <a:ext cx="11054081" cy="2133601"/>
          </a:xfrm>
          <a:prstGeom prst="rect">
            <a:avLst/>
          </a:prstGeom>
        </p:spPr>
        <p:txBody>
          <a:bodyPr lIns="65023" tIns="65023" rIns="65023" bIns="65023" anchor="b"/>
          <a:lstStyle>
            <a:lvl1pPr marL="0" indent="0" defTabSz="130048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0" indent="457200" defTabSz="130048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0" indent="914400" defTabSz="130048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130048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1300480">
              <a:spcBef>
                <a:spcPts val="60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1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슬라이드">
    <p:bg>
      <p:bgPr>
        <a:gradFill flip="none" rotWithShape="1">
          <a:gsLst>
            <a:gs pos="20000">
              <a:srgbClr val="FFFFFF"/>
            </a:gs>
            <a:gs pos="100000">
              <a:srgbClr val="D9D9D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텍스트"/>
          <p:cNvSpPr txBox="1"/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09" name="본문 첫 번째 줄…"/>
          <p:cNvSpPr txBox="1"/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1300480">
              <a:spcBef>
                <a:spcPts val="1000"/>
              </a:spcBef>
              <a:buSzTx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1300480">
              <a:spcBef>
                <a:spcPts val="1000"/>
              </a:spcBef>
              <a:buSzTx/>
              <a:buNone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1300480">
              <a:spcBef>
                <a:spcPts val="1000"/>
              </a:spcBef>
              <a:buSzTx/>
              <a:buNone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1300480">
              <a:spcBef>
                <a:spcPts val="1000"/>
              </a:spcBef>
              <a:buSzTx/>
              <a:buNone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1300480">
              <a:spcBef>
                <a:spcPts val="1000"/>
              </a:spcBef>
              <a:buSzTx/>
              <a:buNone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0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lnSpc>
                <a:spcPts val="5000"/>
              </a:lnSpc>
              <a:defRPr sz="4100"/>
            </a:lvl1pPr>
            <a:lvl2pPr marL="876652" indent="-432152">
              <a:buSzPct val="45000"/>
              <a:buBlip>
                <a:blip r:embed="rId2"/>
              </a:buBlip>
              <a:defRPr sz="3500"/>
            </a:lvl2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12248833" y="9192826"/>
            <a:ext cx="397892" cy="44450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jkim3@gmail.com?subject=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
</file>

<file path=ppt/slides/_rels/slide1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1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
</file>

<file path=ppt/slides/_rels/slide1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1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
</file>

<file path=ppt/slides/_rels/slide1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1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1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1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
</file>

<file path=ppt/slides/_rels/slide1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
</file>

<file path=ppt/slides/_rels/slide1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
</file>

<file path=ppt/slides/_rels/slide1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
</file>

<file path=ppt/slides/_rels/slide1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1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0.png"/></Relationships>

</file>

<file path=ppt/slides/_rels/slide1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2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
</file>

<file path=ppt/slides/_rels/slide2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jpeg"/></Relationships>

</file>

<file path=ppt/slides/_rels/slide2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5.png"/></Relationships>

</file>

<file path=ppt/slides/_rels/slide2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
</file>

<file path=ppt/slides/_rels/slide2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2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1.png"/></Relationships>

</file>

<file path=ppt/slides/_rels/slide2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
</file>

<file path=ppt/slides/_rels/slide2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/Relationships>

</file>

<file path=ppt/slides/_rels/slide2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
</file>

<file path=ppt/slides/_rels/slide2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2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
</file>

<file path=ppt/slides/_rels/slide2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3.png"/></Relationships>

</file>

<file path=ppt/slides/_rels/slide2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5.png"/></Relationships>

</file>

<file path=ppt/slides/_rels/slide2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

</file>

<file path=ppt/slides/_rels/slide2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빅데이터 분석"/>
          <p:cNvSpPr txBox="1"/>
          <p:nvPr>
            <p:ph type="ctrTitle"/>
          </p:nvPr>
        </p:nvSpPr>
        <p:spPr>
          <a:xfrm>
            <a:off x="1270000" y="1638300"/>
            <a:ext cx="10464800" cy="2214419"/>
          </a:xfrm>
          <a:prstGeom prst="rect">
            <a:avLst/>
          </a:prstGeom>
        </p:spPr>
        <p:txBody>
          <a:bodyPr/>
          <a:lstStyle>
            <a:lvl1pPr>
              <a:defRPr>
                <a:latin typeface="Al Nile"/>
                <a:ea typeface="Al Nile"/>
                <a:cs typeface="Al Nile"/>
                <a:sym typeface="Al Nile"/>
              </a:defRPr>
            </a:lvl1pPr>
          </a:lstStyle>
          <a:p>
            <a:pPr/>
            <a:r>
              <a:t>빅데이터 분석</a:t>
            </a:r>
          </a:p>
        </p:txBody>
      </p:sp>
      <p:sp>
        <p:nvSpPr>
          <p:cNvPr id="220" name="김 화 종…"/>
          <p:cNvSpPr txBox="1"/>
          <p:nvPr>
            <p:ph type="subTitle" sz="half" idx="1"/>
          </p:nvPr>
        </p:nvSpPr>
        <p:spPr>
          <a:xfrm>
            <a:off x="1270000" y="4651204"/>
            <a:ext cx="10464800" cy="441325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>
              <a:defRPr sz="3600"/>
            </a:pPr>
            <a:r>
              <a:t>김 화 종</a:t>
            </a:r>
          </a:p>
          <a:p>
            <a:pPr>
              <a:defRPr sz="3600"/>
            </a:pPr>
          </a:p>
          <a:p>
            <a:pPr/>
          </a:p>
          <a:p>
            <a:pPr>
              <a:defRPr sz="3500"/>
            </a:pPr>
            <a:r>
              <a:rPr u="sng">
                <a:hlinkClick r:id="rId2" invalidUrl="" action="" tgtFrame="" tooltip="" history="1" highlightClick="0" endSnd="0"/>
              </a:rPr>
              <a:t>hjkim3@gmail.com</a:t>
            </a:r>
          </a:p>
          <a:p>
            <a:pPr>
              <a:defRPr sz="3500"/>
            </a:pPr>
            <a:r>
              <a:t>강원대학교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응급환자 예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응급환자 예측</a:t>
            </a:r>
          </a:p>
        </p:txBody>
      </p:sp>
      <p:sp>
        <p:nvSpPr>
          <p:cNvPr id="2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rcRect l="0" t="2976" r="0" b="2975"/>
          <a:stretch>
            <a:fillRect/>
          </a:stretch>
        </p:blipFill>
        <p:spPr>
          <a:xfrm>
            <a:off x="2671569" y="4992820"/>
            <a:ext cx="7122657" cy="464785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직사각형"/>
          <p:cNvSpPr/>
          <p:nvPr/>
        </p:nvSpPr>
        <p:spPr>
          <a:xfrm>
            <a:off x="1567649" y="9230591"/>
            <a:ext cx="9330556" cy="7541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8" name="응급환자를 미리 찾아내어 구급차 이용을 줄인다"/>
          <p:cNvSpPr txBox="1"/>
          <p:nvPr/>
        </p:nvSpPr>
        <p:spPr>
          <a:xfrm>
            <a:off x="2189861" y="3404827"/>
            <a:ext cx="86250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응급환자를 미리 찾아내어 구급차 이용을 줄인다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클라우드 서비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클라우드 서비스</a:t>
            </a:r>
          </a:p>
        </p:txBody>
      </p:sp>
      <p:sp>
        <p:nvSpPr>
          <p:cNvPr id="703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슬라이드 번호"/>
          <p:cNvSpPr txBox="1"/>
          <p:nvPr>
            <p:ph type="sldNum" sz="quarter" idx="2"/>
          </p:nvPr>
        </p:nvSpPr>
        <p:spPr>
          <a:xfrm>
            <a:off x="12159565" y="9192826"/>
            <a:ext cx="57642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705" name="표"/>
          <p:cNvGraphicFramePr/>
          <p:nvPr/>
        </p:nvGraphicFramePr>
        <p:xfrm>
          <a:off x="1583957" y="3536322"/>
          <a:ext cx="9745088" cy="48649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866193"/>
                <a:gridCol w="4866193"/>
              </a:tblGrid>
              <a:tr h="638458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공공 클라우드</a:t>
                      </a:r>
                      <a:r>
                        <a:t>(public cloud)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사설 클라우드</a:t>
                      </a:r>
                      <a:r>
                        <a:t>(private cloud)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4213829"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클라우드 임대 사업자가 구축한 </a:t>
                      </a:r>
                      <a:r>
                        <a:t>IT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자원을 누구나 빌려서 사용하는 서비스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여러 사람이 하드웨어와 네트워크를 공유하므로 일정한 성능을 보장할 수 없음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데이터의 보안은 민감한 이슈이므로 별도의 대책이 필요함</a:t>
                      </a:r>
                      <a:r>
                        <a:t>.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예를 들면 데이터의 원천적인 암호화 등을 구현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하드웨어를 이용자의 사이트에 물리적으로 구축하는 방법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방화벽</a:t>
                      </a:r>
                      <a:r>
                        <a:t>(firewall) 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내부에 구축하므로 데이터의 물리적인 안정성을 보장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필요한 하드웨어를 미리 구매해야 하므로 초기 투자 비용이 많을 수 있음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데이터 관리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관리 방법</a:t>
            </a:r>
          </a:p>
        </p:txBody>
      </p:sp>
      <p:sp>
        <p:nvSpPr>
          <p:cNvPr id="708" name="구축과 운영 비용, 운영의 편리성, 안정성, 동작 속도 등의 측면을 모두 고려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구축과 운영 비용, 운영의 편리성, 안정성, 동작 속도 등의 측면을 모두 고려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가장 먼저 인프라 구축에 투자하는 것은 금물. 무엇보다도 해결하려고 하는 문제를 잘 정의하는데 집중 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하드웨어 구축에 앞서 데이터를 어떻게 분석할지, 해결 기술을 확보하는 것이 더 중요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데이터는 필요에 따라 여러 곳에, 여러 가지 형식으로 저장될 수 있으며, 한가지로 통일할 필요는 없음</a:t>
            </a:r>
          </a:p>
        </p:txBody>
      </p:sp>
      <p:sp>
        <p:nvSpPr>
          <p:cNvPr id="709" name="슬라이드 번호"/>
          <p:cNvSpPr txBox="1"/>
          <p:nvPr>
            <p:ph type="sldNum" sz="quarter" idx="2"/>
          </p:nvPr>
        </p:nvSpPr>
        <p:spPr>
          <a:xfrm>
            <a:off x="12196306" y="9192826"/>
            <a:ext cx="50294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1. 데이터사이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데이터사이언스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데이터 사이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사이언스</a:t>
            </a:r>
          </a:p>
        </p:txBody>
      </p:sp>
      <p:sp>
        <p:nvSpPr>
          <p:cNvPr id="714" name="데이터로부터 통찰력을 찾아 문제를 해결하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lnSpc>
                <a:spcPts val="4300"/>
              </a:lnSpc>
              <a:spcBef>
                <a:spcPts val="3600"/>
              </a:spcBef>
              <a:defRPr sz="3567"/>
            </a:pPr>
            <a:r>
              <a:t>데이터로부터 통찰력을 찾아 문제를 해결하는 것</a:t>
            </a:r>
          </a:p>
          <a:p>
            <a:pPr marL="386715" indent="-386715" defTabSz="508254">
              <a:lnSpc>
                <a:spcPts val="4300"/>
              </a:lnSpc>
              <a:spcBef>
                <a:spcPts val="3600"/>
              </a:spcBef>
              <a:defRPr sz="3567"/>
            </a:pPr>
            <a:r>
              <a:t>기존의 연구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어떤 현상의 원인을 연구하여 원리 발견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인과 관계 연구에 초점</a:t>
            </a:r>
          </a:p>
          <a:p>
            <a:pPr marL="330122" indent="-330122" defTabSz="508254">
              <a:lnSpc>
                <a:spcPts val="3700"/>
              </a:lnSpc>
              <a:spcBef>
                <a:spcPts val="3600"/>
              </a:spcBef>
              <a:defRPr sz="3045"/>
            </a:pPr>
            <a:r>
              <a:t>빅 데이터 분석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원인 탐구 보다는 관계 분석이 중요 (원인 분석은 후순위)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문제 해결에 필요한 패턴이나 상관 관계 연구에 초점</a:t>
            </a:r>
          </a:p>
        </p:txBody>
      </p:sp>
      <p:sp>
        <p:nvSpPr>
          <p:cNvPr id="715" name="슬라이드 번호"/>
          <p:cNvSpPr txBox="1"/>
          <p:nvPr>
            <p:ph type="sldNum" sz="quarter" idx="2"/>
          </p:nvPr>
        </p:nvSpPr>
        <p:spPr>
          <a:xfrm>
            <a:off x="12173954" y="9192826"/>
            <a:ext cx="5476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데이터 사이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사이언스</a:t>
            </a:r>
          </a:p>
        </p:txBody>
      </p:sp>
      <p:sp>
        <p:nvSpPr>
          <p:cNvPr id="718" name="데이터로부터 통찰력을 찾아 문제를 해결하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lnSpc>
                <a:spcPts val="4300"/>
              </a:lnSpc>
              <a:spcBef>
                <a:spcPts val="3600"/>
              </a:spcBef>
              <a:defRPr sz="3567"/>
            </a:pPr>
            <a:r>
              <a:t>데이터로부터 통찰력을 찾아 문제를 해결하는 것</a:t>
            </a:r>
          </a:p>
          <a:p>
            <a:pPr marL="386715" indent="-386715" defTabSz="508254">
              <a:lnSpc>
                <a:spcPts val="4300"/>
              </a:lnSpc>
              <a:spcBef>
                <a:spcPts val="3600"/>
              </a:spcBef>
              <a:defRPr sz="3567"/>
            </a:pPr>
            <a:r>
              <a:t>기존의 연구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어떤 현상의 원인을 연구하여 원리 발견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인과 관계 연구에 초점</a:t>
            </a:r>
          </a:p>
          <a:p>
            <a:pPr marL="330122" indent="-330122" defTabSz="508254">
              <a:lnSpc>
                <a:spcPts val="3700"/>
              </a:lnSpc>
              <a:spcBef>
                <a:spcPts val="3600"/>
              </a:spcBef>
              <a:defRPr sz="3045"/>
            </a:pPr>
            <a:r>
              <a:t>빅 데이터 분석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원인 탐구 보다는 관계 분석이 중요 (원인 분석은 후순위)</a:t>
            </a:r>
          </a:p>
          <a:p>
            <a:pPr lvl="1" marL="716837" indent="-330122" defTabSz="508254">
              <a:spcBef>
                <a:spcPts val="3600"/>
              </a:spcBef>
              <a:buSzPct val="75000"/>
              <a:buChar char="•"/>
              <a:defRPr sz="3045"/>
            </a:pPr>
            <a:r>
              <a:t>문제 해결에 필요한 패턴이나 상관 관계 연구에 초점</a:t>
            </a:r>
          </a:p>
        </p:txBody>
      </p:sp>
      <p:sp>
        <p:nvSpPr>
          <p:cNvPr id="719" name="슬라이드 번호"/>
          <p:cNvSpPr txBox="1"/>
          <p:nvPr>
            <p:ph type="sldNum" sz="quarter" idx="2"/>
          </p:nvPr>
        </p:nvSpPr>
        <p:spPr>
          <a:xfrm>
            <a:off x="12168785" y="9192826"/>
            <a:ext cx="55798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데이터 사이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사이언스</a:t>
            </a:r>
          </a:p>
        </p:txBody>
      </p:sp>
      <p:sp>
        <p:nvSpPr>
          <p:cNvPr id="722" name="슬라이드 번호"/>
          <p:cNvSpPr txBox="1"/>
          <p:nvPr>
            <p:ph type="sldNum" sz="quarter" idx="2"/>
          </p:nvPr>
        </p:nvSpPr>
        <p:spPr>
          <a:xfrm>
            <a:off x="12178005" y="9192826"/>
            <a:ext cx="53954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Electronics"/>
          <p:cNvSpPr/>
          <p:nvPr/>
        </p:nvSpPr>
        <p:spPr>
          <a:xfrm>
            <a:off x="2468966" y="3822399"/>
            <a:ext cx="3056447" cy="9731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Electronics</a:t>
            </a:r>
          </a:p>
        </p:txBody>
      </p:sp>
      <p:sp>
        <p:nvSpPr>
          <p:cNvPr id="724" name="Computer"/>
          <p:cNvSpPr/>
          <p:nvPr/>
        </p:nvSpPr>
        <p:spPr>
          <a:xfrm>
            <a:off x="2468966" y="6710612"/>
            <a:ext cx="3056447" cy="973189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725" name="Communications"/>
          <p:cNvSpPr/>
          <p:nvPr/>
        </p:nvSpPr>
        <p:spPr>
          <a:xfrm>
            <a:off x="7479387" y="3822399"/>
            <a:ext cx="3056447" cy="9731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Communications</a:t>
            </a:r>
          </a:p>
        </p:txBody>
      </p:sp>
      <p:sp>
        <p:nvSpPr>
          <p:cNvPr id="726" name="Statistics"/>
          <p:cNvSpPr/>
          <p:nvPr/>
        </p:nvSpPr>
        <p:spPr>
          <a:xfrm>
            <a:off x="7479387" y="6710612"/>
            <a:ext cx="3056447" cy="973189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Statistics</a:t>
            </a:r>
          </a:p>
        </p:txBody>
      </p:sp>
      <p:grpSp>
        <p:nvGrpSpPr>
          <p:cNvPr id="729" name="Data Science…"/>
          <p:cNvGrpSpPr/>
          <p:nvPr/>
        </p:nvGrpSpPr>
        <p:grpSpPr>
          <a:xfrm>
            <a:off x="4300236" y="4426940"/>
            <a:ext cx="4404329" cy="2652319"/>
            <a:chOff x="0" y="0"/>
            <a:chExt cx="4404328" cy="2652317"/>
          </a:xfrm>
        </p:grpSpPr>
        <p:sp>
          <p:nvSpPr>
            <p:cNvPr id="728" name="Data Science…"/>
            <p:cNvSpPr/>
            <p:nvPr/>
          </p:nvSpPr>
          <p:spPr>
            <a:xfrm>
              <a:off x="38100" y="38100"/>
              <a:ext cx="4328129" cy="2576118"/>
            </a:xfrm>
            <a:prstGeom prst="ellipse">
              <a:avLst/>
            </a:prstGeom>
            <a:solidFill>
              <a:srgbClr val="DCDEE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t>Data Science</a:t>
              </a:r>
            </a:p>
            <a:p>
              <a:pPr>
                <a:defRPr sz="3100"/>
              </a:pPr>
              <a:r>
                <a:t>IOT, Big data, AI</a:t>
              </a:r>
            </a:p>
          </p:txBody>
        </p:sp>
        <p:pic>
          <p:nvPicPr>
            <p:cNvPr id="727" name="Data Science…" descr="Data Science…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4404329" cy="265231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데이터 사이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사이언스</a:t>
            </a:r>
          </a:p>
        </p:txBody>
      </p:sp>
      <p:pic>
        <p:nvPicPr>
          <p:cNvPr id="7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06138"/>
            <a:ext cx="13004801" cy="6121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데이터 사이언스 영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사이언스 영역</a:t>
            </a:r>
          </a:p>
        </p:txBody>
      </p:sp>
      <p:sp>
        <p:nvSpPr>
          <p:cNvPr id="73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7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28" y="2065966"/>
            <a:ext cx="13004801" cy="7165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슬라이드 번호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1" name="그룹"/>
          <p:cNvGrpSpPr/>
          <p:nvPr/>
        </p:nvGrpSpPr>
        <p:grpSpPr>
          <a:xfrm>
            <a:off x="1826579" y="1702046"/>
            <a:ext cx="1101386" cy="1573408"/>
            <a:chOff x="0" y="0"/>
            <a:chExt cx="1101385" cy="1573407"/>
          </a:xfrm>
        </p:grpSpPr>
        <p:sp>
          <p:nvSpPr>
            <p:cNvPr id="739" name="V형 무늬"/>
            <p:cNvSpPr/>
            <p:nvPr/>
          </p:nvSpPr>
          <p:spPr>
            <a:xfrm rot="5400000">
              <a:off x="-236011" y="236010"/>
              <a:ext cx="1573408" cy="1101386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400" cap="flat">
              <a:solidFill>
                <a:srgbClr val="0172A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0" name="문제 정의"/>
            <p:cNvSpPr txBox="1"/>
            <p:nvPr/>
          </p:nvSpPr>
          <p:spPr>
            <a:xfrm>
              <a:off x="1" y="521581"/>
              <a:ext cx="1101386" cy="530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643" tIns="12643" rIns="12643" bIns="12643" numCol="1" anchor="ctr">
              <a:spAutoFit/>
            </a:bodyPr>
            <a:lstStyle>
              <a:lvl1pPr defTabSz="885048">
                <a:lnSpc>
                  <a:spcPct val="90000"/>
                </a:lnSpc>
                <a:spcBef>
                  <a:spcPts val="1100"/>
                </a:spcBef>
                <a:defRPr b="1" baseline="-19571"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문제 정의</a:t>
              </a:r>
            </a:p>
          </p:txBody>
        </p:sp>
      </p:grpSp>
      <p:sp>
        <p:nvSpPr>
          <p:cNvPr id="742" name="V형 무늬"/>
          <p:cNvSpPr/>
          <p:nvPr/>
        </p:nvSpPr>
        <p:spPr>
          <a:xfrm rot="5400000">
            <a:off x="1590567" y="3345344"/>
            <a:ext cx="1573408" cy="1101385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172A6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도형"/>
          <p:cNvSpPr/>
          <p:nvPr/>
        </p:nvSpPr>
        <p:spPr>
          <a:xfrm rot="5400000">
            <a:off x="6456874" y="-419579"/>
            <a:ext cx="1022715" cy="808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204"/>
                  <a:pt x="21600" y="45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56"/>
                </a:lnTo>
                <a:cubicBezTo>
                  <a:pt x="0" y="204"/>
                  <a:pt x="1612" y="0"/>
                  <a:pt x="3600" y="0"/>
                </a:cubicBezTo>
                <a:close/>
              </a:path>
            </a:pathLst>
          </a:custGeom>
          <a:solidFill>
            <a:srgbClr val="CAD7E6">
              <a:alpha val="90000"/>
            </a:srgbClr>
          </a:solidFill>
          <a:ln w="25400">
            <a:solidFill>
              <a:srgbClr val="017EB8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V형 무늬"/>
          <p:cNvSpPr/>
          <p:nvPr/>
        </p:nvSpPr>
        <p:spPr>
          <a:xfrm rot="5400000">
            <a:off x="1590567" y="4752630"/>
            <a:ext cx="1573408" cy="1101385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172A6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도형"/>
          <p:cNvSpPr/>
          <p:nvPr/>
        </p:nvSpPr>
        <p:spPr>
          <a:xfrm rot="5400000">
            <a:off x="6456874" y="987707"/>
            <a:ext cx="1022715" cy="808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204"/>
                  <a:pt x="21600" y="45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56"/>
                </a:lnTo>
                <a:cubicBezTo>
                  <a:pt x="0" y="204"/>
                  <a:pt x="1612" y="0"/>
                  <a:pt x="3600" y="0"/>
                </a:cubicBezTo>
                <a:close/>
              </a:path>
            </a:pathLst>
          </a:custGeom>
          <a:solidFill>
            <a:srgbClr val="CAD7E6">
              <a:alpha val="90000"/>
            </a:srgbClr>
          </a:solidFill>
          <a:ln w="25400">
            <a:solidFill>
              <a:srgbClr val="017EB8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6" name="V형 무늬"/>
          <p:cNvSpPr/>
          <p:nvPr/>
        </p:nvSpPr>
        <p:spPr>
          <a:xfrm rot="5400000">
            <a:off x="1590567" y="6159916"/>
            <a:ext cx="1573408" cy="1101385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172A6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7" name="도형"/>
          <p:cNvSpPr/>
          <p:nvPr/>
        </p:nvSpPr>
        <p:spPr>
          <a:xfrm rot="5400000">
            <a:off x="6456874" y="2394992"/>
            <a:ext cx="1022715" cy="808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204"/>
                  <a:pt x="21600" y="45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56"/>
                </a:lnTo>
                <a:cubicBezTo>
                  <a:pt x="0" y="204"/>
                  <a:pt x="1612" y="0"/>
                  <a:pt x="3600" y="0"/>
                </a:cubicBezTo>
                <a:close/>
              </a:path>
            </a:pathLst>
          </a:custGeom>
          <a:solidFill>
            <a:srgbClr val="CAD7E6">
              <a:alpha val="90000"/>
            </a:srgbClr>
          </a:solidFill>
          <a:ln w="25400">
            <a:solidFill>
              <a:srgbClr val="017EB8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8" name="V형 무늬"/>
          <p:cNvSpPr/>
          <p:nvPr/>
        </p:nvSpPr>
        <p:spPr>
          <a:xfrm rot="5400000">
            <a:off x="1590567" y="7567202"/>
            <a:ext cx="1573408" cy="1101386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400">
            <a:solidFill>
              <a:srgbClr val="0172A6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9" name="도형"/>
          <p:cNvSpPr/>
          <p:nvPr/>
        </p:nvSpPr>
        <p:spPr>
          <a:xfrm rot="5400000">
            <a:off x="6456874" y="3802278"/>
            <a:ext cx="1022715" cy="808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204"/>
                  <a:pt x="21600" y="45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56"/>
                </a:lnTo>
                <a:cubicBezTo>
                  <a:pt x="0" y="204"/>
                  <a:pt x="1612" y="0"/>
                  <a:pt x="3600" y="0"/>
                </a:cubicBezTo>
                <a:close/>
              </a:path>
            </a:pathLst>
          </a:custGeom>
          <a:solidFill>
            <a:srgbClr val="CAD7E6">
              <a:alpha val="90000"/>
            </a:srgbClr>
          </a:solidFill>
          <a:ln w="25400">
            <a:solidFill>
              <a:srgbClr val="017EB8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0" name="도형"/>
          <p:cNvSpPr/>
          <p:nvPr/>
        </p:nvSpPr>
        <p:spPr>
          <a:xfrm rot="5400000">
            <a:off x="6451893" y="-1829055"/>
            <a:ext cx="1022716" cy="809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204"/>
                  <a:pt x="21600" y="45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455"/>
                </a:lnTo>
                <a:cubicBezTo>
                  <a:pt x="0" y="204"/>
                  <a:pt x="1612" y="0"/>
                  <a:pt x="3600" y="0"/>
                </a:cubicBezTo>
                <a:close/>
              </a:path>
            </a:pathLst>
          </a:custGeom>
          <a:solidFill>
            <a:srgbClr val="CAD7E6">
              <a:alpha val="90000"/>
            </a:srgbClr>
          </a:solidFill>
          <a:ln w="25400">
            <a:solidFill>
              <a:srgbClr val="017EB8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1" name="데이터 사이언스 프로세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데이터 사이언스 프로세스</a:t>
            </a:r>
          </a:p>
        </p:txBody>
      </p:sp>
      <p:sp>
        <p:nvSpPr>
          <p:cNvPr id="752" name="전략 수립"/>
          <p:cNvSpPr txBox="1"/>
          <p:nvPr/>
        </p:nvSpPr>
        <p:spPr>
          <a:xfrm>
            <a:off x="1822441" y="3590129"/>
            <a:ext cx="1101385" cy="53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643" tIns="12643" rIns="12643" bIns="12643" anchor="ctr">
            <a:spAutoFit/>
          </a:bodyPr>
          <a:lstStyle>
            <a:lvl1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전략 수립</a:t>
            </a:r>
          </a:p>
        </p:txBody>
      </p:sp>
      <p:sp>
        <p:nvSpPr>
          <p:cNvPr id="753" name="데이터…"/>
          <p:cNvSpPr txBox="1"/>
          <p:nvPr/>
        </p:nvSpPr>
        <p:spPr>
          <a:xfrm>
            <a:off x="1822441" y="4801972"/>
            <a:ext cx="1101385" cy="109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643" tIns="12643" rIns="12643" bIns="12643" anchor="ctr">
            <a:spAutoFit/>
          </a:bodyPr>
          <a:lstStyle/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</a:t>
            </a:r>
          </a:p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수집</a:t>
            </a:r>
          </a:p>
        </p:txBody>
      </p:sp>
      <p:sp>
        <p:nvSpPr>
          <p:cNvPr id="754" name="데이터…"/>
          <p:cNvSpPr txBox="1"/>
          <p:nvPr/>
        </p:nvSpPr>
        <p:spPr>
          <a:xfrm>
            <a:off x="1806958" y="6244802"/>
            <a:ext cx="1101386" cy="109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643" tIns="12643" rIns="12643" bIns="12643" anchor="ctr">
            <a:spAutoFit/>
          </a:bodyPr>
          <a:lstStyle/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</a:t>
            </a:r>
          </a:p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분석</a:t>
            </a:r>
          </a:p>
        </p:txBody>
      </p:sp>
      <p:sp>
        <p:nvSpPr>
          <p:cNvPr id="755" name="결과…"/>
          <p:cNvSpPr txBox="1"/>
          <p:nvPr/>
        </p:nvSpPr>
        <p:spPr>
          <a:xfrm>
            <a:off x="1791476" y="7638079"/>
            <a:ext cx="1101386" cy="109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643" tIns="12643" rIns="12643" bIns="12643" anchor="ctr">
            <a:spAutoFit/>
          </a:bodyPr>
          <a:lstStyle/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결과 </a:t>
            </a:r>
          </a:p>
          <a:p>
            <a:pPr defTabSz="885048">
              <a:lnSpc>
                <a:spcPct val="90000"/>
              </a:lnSpc>
              <a:spcBef>
                <a:spcPts val="1100"/>
              </a:spcBef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적용</a:t>
            </a:r>
          </a:p>
        </p:txBody>
      </p:sp>
      <p:sp>
        <p:nvSpPr>
          <p:cNvPr id="756" name="해결하려는 문제를 명확히 정의하는 것"/>
          <p:cNvSpPr txBox="1"/>
          <p:nvPr/>
        </p:nvSpPr>
        <p:spPr>
          <a:xfrm>
            <a:off x="2927962" y="1918092"/>
            <a:ext cx="7508598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19411"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해결하려는 문제를 명확히 정의하는 것</a:t>
            </a:r>
          </a:p>
        </p:txBody>
      </p:sp>
      <p:sp>
        <p:nvSpPr>
          <p:cNvPr id="757" name="문제 해결을 위해 어떤 데이터를 어떻게 분석할지 결정"/>
          <p:cNvSpPr txBox="1"/>
          <p:nvPr/>
        </p:nvSpPr>
        <p:spPr>
          <a:xfrm>
            <a:off x="2918001" y="3321659"/>
            <a:ext cx="7508598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19411"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문제 해결을 위해 어떤 데이터를 어떻게 분석할지 결정</a:t>
            </a:r>
          </a:p>
        </p:txBody>
      </p:sp>
      <p:sp>
        <p:nvSpPr>
          <p:cNvPr id="758" name="분석에 필요한 데이터를 수집하는 것"/>
          <p:cNvSpPr txBox="1"/>
          <p:nvPr/>
        </p:nvSpPr>
        <p:spPr>
          <a:xfrm>
            <a:off x="2918001" y="4725226"/>
            <a:ext cx="7508598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19411"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분석에 필요한 데이터를 수집하는 것</a:t>
            </a:r>
          </a:p>
        </p:txBody>
      </p:sp>
      <p:sp>
        <p:nvSpPr>
          <p:cNvPr id="759" name="패턴 찾기, 분류, 예측 등 분석 모델을 구현하는 것"/>
          <p:cNvSpPr txBox="1"/>
          <p:nvPr/>
        </p:nvSpPr>
        <p:spPr>
          <a:xfrm>
            <a:off x="2918001" y="6128793"/>
            <a:ext cx="8192912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aseline="-19411" sz="3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패턴 찾기</a:t>
            </a:r>
            <a:r>
              <a:t>, </a:t>
            </a:r>
            <a:r>
              <a:t>분류</a:t>
            </a:r>
            <a:r>
              <a:t>, </a:t>
            </a:r>
            <a:r>
              <a:t>예측 등 분석 모델을 구현하는 것</a:t>
            </a:r>
          </a:p>
        </p:txBody>
      </p:sp>
      <p:sp>
        <p:nvSpPr>
          <p:cNvPr id="760" name="분석 결과를 실제 상황에 적용하고 성능을 개선하는 것"/>
          <p:cNvSpPr txBox="1"/>
          <p:nvPr/>
        </p:nvSpPr>
        <p:spPr>
          <a:xfrm>
            <a:off x="2918001" y="7488773"/>
            <a:ext cx="7508598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19411"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분석 결과를 실제 상황에 적용하고 성능을 개선하는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2. 데이터 분석도구 (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데이터 분석도구 (E)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rcRect l="0" t="336" r="0" b="336"/>
          <a:stretch>
            <a:fillRect/>
          </a:stretch>
        </p:blipFill>
        <p:spPr>
          <a:xfrm>
            <a:off x="1270000" y="455328"/>
            <a:ext cx="10464911" cy="682882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장소별, 시간대별로 범죄 발생률을 예측하고 이곳에 경찰을 미리 배치하여 범죄 발생률을 줄인다"/>
          <p:cNvSpPr txBox="1"/>
          <p:nvPr>
            <p:ph type="body" sz="quarter" idx="1"/>
          </p:nvPr>
        </p:nvSpPr>
        <p:spPr>
          <a:xfrm>
            <a:off x="1136480" y="7855229"/>
            <a:ext cx="10731840" cy="1492984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장소별, 시간대별로 범죄 발생률을 예측하고 이곳에 경찰을 미리 배치하여 범죄 발생률을 줄인다</a:t>
            </a:r>
          </a:p>
        </p:txBody>
      </p:sp>
      <p:sp>
        <p:nvSpPr>
          <p:cNvPr id="262" name="슬라이드 번호"/>
          <p:cNvSpPr txBox="1"/>
          <p:nvPr>
            <p:ph type="sldNum" sz="quarter" idx="4294967295"/>
          </p:nvPr>
        </p:nvSpPr>
        <p:spPr>
          <a:xfrm>
            <a:off x="12309018" y="9192826"/>
            <a:ext cx="27752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3. 파이선 기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파이선 기초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4. 분석환경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분석환경</a:t>
            </a:r>
          </a:p>
          <a:p>
            <a:pPr/>
            <a:r>
              <a:t>- 쥬피터 설치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5. 탐색적 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탐색적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데이터 시각화의 목적</a:t>
            </a:r>
          </a:p>
        </p:txBody>
      </p:sp>
      <p:sp>
        <p:nvSpPr>
          <p:cNvPr id="77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시각화</a:t>
            </a:r>
            <a:r>
              <a:t>(visualization)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란 그래프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도표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도형 등을 이용 하여 데이터의 특징을 파악하게 하는 것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탐색 뿐만 아니라 분석 결과를 고객에게 설명할 때 사용됨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전체적인 경향을 한 눈에 파악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속성이나  분석 결과를 빠르게 이해 가능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데이터에 숨어 있는 새로운 의미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새로운 측면을 찾아내는데  매우 효과적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시각화는 분석 결과 전달을 넘어서 새로운 것을 찾을  수 있도록 해야 함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패턴이나 구조를 분석하여 관계성을 밝히는 것</a:t>
            </a:r>
          </a:p>
        </p:txBody>
      </p:sp>
      <p:sp>
        <p:nvSpPr>
          <p:cNvPr id="772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데이터의 이해</a:t>
            </a:r>
          </a:p>
        </p:txBody>
      </p:sp>
      <p:sp>
        <p:nvSpPr>
          <p:cNvPr id="775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시각화의 목적과 배경을 명확히 이해하고 시각화를 통해 전달하려고 하는 목적을 정확히 표현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데이터에 대한 통계적 이해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시각 디자인 기술 필요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이용 대상자의 수준에 맞는 시각화를 준비하고 흥미를 유발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전체 내용을 보여줄 수 없으므로 적절한 데이터 축소 방법 선택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일부를 추출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단순화 등</a:t>
            </a:r>
            <a:r>
              <a:t>)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사람의 시각적 이해에 관한 심리학적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인지적 기본 규칙 준수</a:t>
            </a:r>
            <a:r>
              <a:t>(ex.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파란색은 긍정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붉은색은 금지 등</a:t>
            </a:r>
            <a:r>
              <a:t>)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시각화된 데이터를 보고 즉시 이해되어야 하는 시각화도 있지만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차근차근 정보를 얻어가는 시각화도 있음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무조건 단순화는 조심</a:t>
            </a:r>
            <a:r>
              <a:t>)</a:t>
            </a:r>
          </a:p>
        </p:txBody>
      </p:sp>
      <p:sp>
        <p:nvSpPr>
          <p:cNvPr id="776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데이터 시각화의 기본 항목</a:t>
            </a:r>
          </a:p>
        </p:txBody>
      </p:sp>
      <p:sp>
        <p:nvSpPr>
          <p:cNvPr id="77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보편적으로 사용하는 모양과 색상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가독성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기준선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축의 라벨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범례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비교 가능한 척도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눈금</a:t>
            </a:r>
            <a:r>
              <a:t>)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도형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막대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점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각도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원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삼각형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사각형</a:t>
            </a:r>
            <a:r>
              <a:t>)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비율과 면적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백분율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증감률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절대값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출처 표기</a:t>
            </a:r>
          </a:p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독자별 기대사항 고려</a:t>
            </a:r>
          </a:p>
        </p:txBody>
      </p:sp>
      <p:sp>
        <p:nvSpPr>
          <p:cNvPr id="780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통계 정보 시각화</a:t>
            </a:r>
          </a:p>
        </p:txBody>
      </p:sp>
      <p:sp>
        <p:nvSpPr>
          <p:cNvPr id="78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통계 정보를 활용한 표나 그래프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히스토그램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누적 막대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상자 도표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파이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꺽은선 그래프</a:t>
            </a:r>
          </a:p>
        </p:txBody>
      </p:sp>
      <p:sp>
        <p:nvSpPr>
          <p:cNvPr id="784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시간 시각화</a:t>
            </a:r>
          </a:p>
        </p:txBody>
      </p:sp>
      <p:sp>
        <p:nvSpPr>
          <p:cNvPr id="78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시간 구분을 포함한 데이터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시계열 데이터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타임 라인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트렌드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경향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패턴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막대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점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시계열 그래프</a:t>
            </a:r>
            <a:r>
              <a:t> 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계단식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데이터 추세선</a:t>
            </a:r>
          </a:p>
        </p:txBody>
      </p:sp>
      <p:sp>
        <p:nvSpPr>
          <p:cNvPr id="788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분포 시각화</a:t>
            </a:r>
          </a:p>
        </p:txBody>
      </p:sp>
      <p:sp>
        <p:nvSpPr>
          <p:cNvPr id="79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분류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세부 분류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가짓수 별 데이터 구분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최대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최소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전체 분포 등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파이 차트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도넛 차트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누적 막대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트리맵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누적 영역 그래프</a:t>
            </a:r>
          </a:p>
        </p:txBody>
      </p:sp>
      <p:sp>
        <p:nvSpPr>
          <p:cNvPr id="792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관계 시각화</a:t>
            </a:r>
          </a:p>
        </p:txBody>
      </p:sp>
      <p:sp>
        <p:nvSpPr>
          <p:cNvPr id="795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상관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인과 관계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등 데이터들 간의 관계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상관관계 산점도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추세선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버블 차트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히스토그램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밀도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플로우 차트</a:t>
            </a:r>
            <a:r>
              <a:t>: </a:t>
            </a:r>
            <a:r>
              <a:t>인과 관계</a:t>
            </a:r>
          </a:p>
        </p:txBody>
      </p:sp>
      <p:sp>
        <p:nvSpPr>
          <p:cNvPr id="796" name="슬라이드 번호 개체 틀 3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자율자동차"/>
          <p:cNvSpPr txBox="1"/>
          <p:nvPr>
            <p:ph type="title"/>
          </p:nvPr>
        </p:nvSpPr>
        <p:spPr>
          <a:xfrm>
            <a:off x="952500" y="444500"/>
            <a:ext cx="11099800" cy="1600751"/>
          </a:xfrm>
          <a:prstGeom prst="rect">
            <a:avLst/>
          </a:prstGeom>
        </p:spPr>
        <p:txBody>
          <a:bodyPr/>
          <a:lstStyle/>
          <a:p>
            <a:pPr/>
            <a:r>
              <a:t>자율자동차</a:t>
            </a:r>
          </a:p>
        </p:txBody>
      </p:sp>
      <p:sp>
        <p:nvSpPr>
          <p:cNvPr id="265" name="슬라이드 번호"/>
          <p:cNvSpPr txBox="1"/>
          <p:nvPr>
            <p:ph type="sldNum" sz="quarter" idx="2"/>
          </p:nvPr>
        </p:nvSpPr>
        <p:spPr>
          <a:xfrm>
            <a:off x="12263501" y="9192826"/>
            <a:ext cx="368555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092" y="2525296"/>
            <a:ext cx="9192616" cy="5441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비교 시각화</a:t>
            </a:r>
          </a:p>
        </p:txBody>
      </p:sp>
      <p:sp>
        <p:nvSpPr>
          <p:cNvPr id="79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여러 변수의 비교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대조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히트맵</a:t>
            </a:r>
            <a:r>
              <a:t>(</a:t>
            </a:r>
            <a:r>
              <a:t>열 지도</a:t>
            </a:r>
            <a:r>
              <a:t>)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체르노프 페이스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스타 차트</a:t>
            </a:r>
            <a:r>
              <a:t>(</a:t>
            </a:r>
            <a:r>
              <a:t>레이더 차트</a:t>
            </a:r>
            <a:r>
              <a:t>)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평행 좌표 그래프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다차원척도법</a:t>
            </a:r>
            <a:r>
              <a:t>(Multi-dimensional Scaling)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상자도표</a:t>
            </a:r>
            <a:r>
              <a:t>: </a:t>
            </a:r>
            <a:r>
              <a:t>아웃라이어 찾기</a:t>
            </a:r>
          </a:p>
        </p:txBody>
      </p:sp>
      <p:sp>
        <p:nvSpPr>
          <p:cNvPr id="800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공간 시각화</a:t>
            </a:r>
          </a:p>
        </p:txBody>
      </p:sp>
      <p:sp>
        <p:nvSpPr>
          <p:cNvPr id="80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위치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지리 정보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위도와 경도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장소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표시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종류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맵</a:t>
            </a:r>
            <a:r>
              <a:t>: </a:t>
            </a:r>
            <a:r>
              <a:t>버블</a:t>
            </a:r>
            <a:r>
              <a:t>, </a:t>
            </a:r>
            <a:r>
              <a:t>영역별 색상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국가 지도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스몰 멀티플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애니메이션</a:t>
            </a:r>
            <a:r>
              <a:t>: </a:t>
            </a:r>
            <a:r>
              <a:t>시공간의 변화</a:t>
            </a:r>
          </a:p>
          <a:p>
            <a:pPr lvl="1" marL="845003" indent="-387803">
              <a:spcBef>
                <a:spcPts val="900"/>
              </a:spcBef>
              <a:defRPr sz="3800"/>
            </a:pPr>
            <a:r>
              <a:t>인터랙티브 지도</a:t>
            </a:r>
          </a:p>
        </p:txBody>
      </p:sp>
      <p:sp>
        <p:nvSpPr>
          <p:cNvPr id="804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기본적 시각 모형 </a:t>
            </a:r>
            <a:r>
              <a:t>- </a:t>
            </a:r>
            <a:r>
              <a:t>위치</a:t>
            </a:r>
          </a:p>
        </p:txBody>
      </p:sp>
      <p:sp>
        <p:nvSpPr>
          <p:cNvPr id="80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데이터를 정확하게 표현하는 순서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1" marL="862012" indent="-404812">
              <a:spcBef>
                <a:spcPts val="800"/>
              </a:spcBef>
              <a:defRPr sz="3400"/>
            </a:pPr>
            <a:r>
              <a:t>위치</a:t>
            </a:r>
            <a:r>
              <a:t>, </a:t>
            </a:r>
            <a:r>
              <a:t>길이</a:t>
            </a:r>
            <a:r>
              <a:t>, </a:t>
            </a:r>
            <a:r>
              <a:t>각도</a:t>
            </a:r>
            <a:r>
              <a:t>, </a:t>
            </a:r>
            <a:r>
              <a:t>방향</a:t>
            </a:r>
            <a:r>
              <a:t>, </a:t>
            </a:r>
            <a:r>
              <a:t>형태</a:t>
            </a:r>
            <a:r>
              <a:t>, </a:t>
            </a:r>
            <a:r>
              <a:t>면적</a:t>
            </a:r>
            <a:r>
              <a:t>, </a:t>
            </a:r>
            <a:r>
              <a:t>부피</a:t>
            </a:r>
            <a:r>
              <a:t>, </a:t>
            </a:r>
            <a:r>
              <a:t>명암</a:t>
            </a:r>
            <a:r>
              <a:t>, </a:t>
            </a:r>
            <a:r>
              <a:t>색상</a:t>
            </a: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위치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산포도</a:t>
            </a:r>
            <a:r>
              <a:t>, </a:t>
            </a:r>
            <a:r>
              <a:t>상승</a:t>
            </a:r>
            <a:r>
              <a:t>/</a:t>
            </a:r>
            <a:r>
              <a:t>하향 추세</a:t>
            </a:r>
            <a:r>
              <a:t>, </a:t>
            </a:r>
            <a:r>
              <a:t>군집성</a:t>
            </a:r>
            <a:r>
              <a:t>, </a:t>
            </a:r>
            <a:r>
              <a:t>이상치</a:t>
            </a:r>
            <a:r>
              <a:t>, </a:t>
            </a:r>
            <a:r>
              <a:t>특이점</a:t>
            </a:r>
          </a:p>
        </p:txBody>
      </p:sp>
      <p:pic>
        <p:nvPicPr>
          <p:cNvPr id="808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242" y="4814013"/>
            <a:ext cx="4608513" cy="4161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9633" y="4835673"/>
            <a:ext cx="4506102" cy="411581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기본적 시각 모형 </a:t>
            </a:r>
            <a:r>
              <a:t>- </a:t>
            </a:r>
            <a:r>
              <a:t>길이</a:t>
            </a:r>
          </a:p>
        </p:txBody>
      </p:sp>
      <p:sp>
        <p:nvSpPr>
          <p:cNvPr id="81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길이</a:t>
            </a:r>
          </a:p>
        </p:txBody>
      </p:sp>
      <p:pic>
        <p:nvPicPr>
          <p:cNvPr id="8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964" y="2371855"/>
            <a:ext cx="4506103" cy="321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6868" y="2269513"/>
            <a:ext cx="4301279" cy="3423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2100" y="6115000"/>
            <a:ext cx="4615831" cy="3239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45070" y="5900913"/>
            <a:ext cx="4044875" cy="3667355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기본적 시각 모형 </a:t>
            </a:r>
            <a:r>
              <a:t>– </a:t>
            </a:r>
            <a:r>
              <a:t>각도</a:t>
            </a:r>
            <a:r>
              <a:t>, </a:t>
            </a:r>
            <a:r>
              <a:t>면적</a:t>
            </a:r>
            <a:r>
              <a:t>/</a:t>
            </a:r>
            <a:r>
              <a:t>부피</a:t>
            </a:r>
          </a:p>
        </p:txBody>
      </p:sp>
      <p:sp>
        <p:nvSpPr>
          <p:cNvPr id="82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각도              </a:t>
            </a:r>
            <a:r>
              <a:t>		</a:t>
            </a:r>
            <a:r>
              <a:t> </a:t>
            </a:r>
            <a:r>
              <a:t>•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면적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부피</a:t>
            </a:r>
          </a:p>
        </p:txBody>
      </p:sp>
      <p:pic>
        <p:nvPicPr>
          <p:cNvPr id="82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62" y="3251073"/>
            <a:ext cx="4813336" cy="338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9001" y="2856442"/>
            <a:ext cx="6186800" cy="4170998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직사각형 6"/>
          <p:cNvSpPr txBox="1"/>
          <p:nvPr/>
        </p:nvSpPr>
        <p:spPr>
          <a:xfrm>
            <a:off x="8832786" y="7195148"/>
            <a:ext cx="757937" cy="597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1" baseline="-1957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트리맵</a:t>
            </a:r>
          </a:p>
        </p:txBody>
      </p:sp>
      <p:sp>
        <p:nvSpPr>
          <p:cNvPr id="825" name="직사각형 10"/>
          <p:cNvSpPr txBox="1"/>
          <p:nvPr/>
        </p:nvSpPr>
        <p:spPr>
          <a:xfrm>
            <a:off x="2815590" y="7195148"/>
            <a:ext cx="1233927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1" baseline="-1957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파이 그래프</a:t>
            </a:r>
          </a:p>
        </p:txBody>
      </p:sp>
      <p:sp>
        <p:nvSpPr>
          <p:cNvPr id="826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기본적 시각 모형 </a:t>
            </a:r>
            <a:r>
              <a:t>– </a:t>
            </a:r>
            <a:r>
              <a:t>명암</a:t>
            </a:r>
            <a:r>
              <a:t>/</a:t>
            </a:r>
            <a:r>
              <a:t>색상</a:t>
            </a:r>
          </a:p>
        </p:txBody>
      </p:sp>
      <p:pic>
        <p:nvPicPr>
          <p:cNvPr id="829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1422" y="1702047"/>
            <a:ext cx="3170006" cy="3891633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직사각형 5"/>
          <p:cNvSpPr txBox="1"/>
          <p:nvPr/>
        </p:nvSpPr>
        <p:spPr>
          <a:xfrm>
            <a:off x="8653039" y="1722578"/>
            <a:ext cx="4096456" cy="90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aseline="-19818" sz="22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우리나라 인구 밀도 히트맵</a:t>
            </a:r>
          </a:p>
          <a:p>
            <a:pPr algn="l" defTabSz="1300480">
              <a:defRPr baseline="-19818" sz="2200"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출처</a:t>
            </a:r>
            <a:r>
              <a:t>: http://brainage.egloos.com/5769171)</a:t>
            </a:r>
          </a:p>
        </p:txBody>
      </p:sp>
      <p:sp>
        <p:nvSpPr>
          <p:cNvPr id="831" name="내용 개체 틀 7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명암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색상</a:t>
            </a:r>
          </a:p>
          <a:p>
            <a:pPr/>
          </a:p>
          <a:p>
            <a:pPr/>
          </a:p>
          <a:p>
            <a:pPr/>
          </a:p>
          <a:p>
            <a:pPr marL="465364" indent="-465364">
              <a:defRPr sz="3800"/>
            </a:pPr>
          </a:p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특수 기능</a:t>
            </a:r>
          </a:p>
        </p:txBody>
      </p:sp>
      <p:sp>
        <p:nvSpPr>
          <p:cNvPr id="832" name="타원형 설명선 12"/>
          <p:cNvSpPr/>
          <p:nvPr/>
        </p:nvSpPr>
        <p:spPr>
          <a:xfrm>
            <a:off x="2252326" y="6972220"/>
            <a:ext cx="1536172" cy="133134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400">
            <a:solidFill>
              <a:srgbClr val="018CCB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38" name="구름 모양 설명선 13"/>
          <p:cNvGrpSpPr/>
          <p:nvPr/>
        </p:nvGrpSpPr>
        <p:grpSpPr>
          <a:xfrm>
            <a:off x="4805739" y="6885713"/>
            <a:ext cx="2050945" cy="1740583"/>
            <a:chOff x="0" y="0"/>
            <a:chExt cx="2050943" cy="1740582"/>
          </a:xfrm>
        </p:grpSpPr>
        <p:sp>
          <p:nvSpPr>
            <p:cNvPr id="833" name="도형"/>
            <p:cNvSpPr/>
            <p:nvPr/>
          </p:nvSpPr>
          <p:spPr>
            <a:xfrm>
              <a:off x="-1" y="-1"/>
              <a:ext cx="2050945" cy="151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4" name="원"/>
            <p:cNvSpPr/>
            <p:nvPr/>
          </p:nvSpPr>
          <p:spPr>
            <a:xfrm>
              <a:off x="553063" y="1394705"/>
              <a:ext cx="252358" cy="25235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5" name="원"/>
            <p:cNvSpPr/>
            <p:nvPr/>
          </p:nvSpPr>
          <p:spPr>
            <a:xfrm>
              <a:off x="537784" y="1563926"/>
              <a:ext cx="168239" cy="16823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원"/>
            <p:cNvSpPr/>
            <p:nvPr/>
          </p:nvSpPr>
          <p:spPr>
            <a:xfrm>
              <a:off x="557084" y="1656463"/>
              <a:ext cx="84120" cy="8412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도형"/>
            <p:cNvSpPr/>
            <p:nvPr/>
          </p:nvSpPr>
          <p:spPr>
            <a:xfrm>
              <a:off x="104142" y="77142"/>
              <a:ext cx="1879350" cy="128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839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4685" y="6712181"/>
            <a:ext cx="2519348" cy="1851429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시각화 도구</a:t>
            </a:r>
          </a:p>
        </p:txBody>
      </p:sp>
      <p:sp>
        <p:nvSpPr>
          <p:cNvPr id="84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t>R</a:t>
            </a:r>
          </a:p>
        </p:txBody>
      </p:sp>
      <p:graphicFrame>
        <p:nvGraphicFramePr>
          <p:cNvPr id="844" name="표 4"/>
          <p:cNvGraphicFramePr/>
          <p:nvPr/>
        </p:nvGraphicFramePr>
        <p:xfrm>
          <a:off x="767362" y="2418926"/>
          <a:ext cx="7165956" cy="542780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609835"/>
                <a:gridCol w="5543419"/>
              </a:tblGrid>
              <a:tr h="510623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함수</a:t>
                      </a:r>
                    </a:p>
                  </a:txBody>
                  <a:tcPr marL="17907" marR="17907" marT="17907" marB="17907" anchor="ctr" anchorCtr="0" horzOverflow="overflow"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 능</a:t>
                      </a:r>
                    </a:p>
                  </a:txBody>
                  <a:tcPr marL="17907" marR="17907" marT="17907" marB="17907" anchor="ctr" anchorCtr="0" horzOverflow="overflow"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01997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plot()</a:t>
                      </a:r>
                    </a:p>
                  </a:txBody>
                  <a:tcPr marL="17907" marR="17907" marT="17907" marB="17907" anchor="ctr" anchorCtr="0" horzOverflow="overflow">
                    <a:lnT w="25400">
                      <a:solidFill>
                        <a:srgbClr val="000000"/>
                      </a:solidFill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  <a:def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기본적인 </a:t>
                      </a:r>
                      <a:r>
                        <a:t>2</a:t>
                      </a:r>
                      <a:r>
                        <a:t>차원 그래프를 그려준다</a:t>
                      </a:r>
                    </a:p>
                  </a:txBody>
                  <a:tcPr marL="17907" marR="17907" marT="17907" marB="17907" anchor="ctr" anchorCtr="0" horzOverflow="overflow">
                    <a:lnT w="25400">
                      <a:solidFill>
                        <a:srgbClr val="000000"/>
                      </a:solidFill>
                    </a:lnT>
                    <a:solidFill>
                      <a:srgbClr val="E6E6E6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barplot()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벡터 데이터를 이용하여 막대그래프를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boxplot()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데이터 분포를 상세히 기술하는 박스플롯을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hist()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데이터의 분포를 살펴볼 수 있는 히스토그램을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pie()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원형 파이 그래프를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mosaicplot()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분할된 데이터를 모자이크 형태로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stars()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다변량 데이터를 방사형으로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pairs()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</a:pPr>
                      <a:r>
                        <a: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다변량 데이터의 산포도를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FFFFFF"/>
                    </a:solidFill>
                  </a:tcPr>
                </a:tc>
              </a:tr>
              <a:tr h="493371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persp()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  <a:def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x, y, z </a:t>
                      </a:r>
                      <a:r>
                        <a:t>축을 가지는 </a:t>
                      </a:r>
                      <a:r>
                        <a:t>3</a:t>
                      </a:r>
                      <a:r>
                        <a:t>차원의 데이터 입체도를 그려준다</a:t>
                      </a:r>
                    </a:p>
                  </a:txBody>
                  <a:tcPr marL="17907" marR="17907" marT="17907" marB="17907" anchor="ctr" anchorCtr="0" horzOverflow="overflow">
                    <a:solidFill>
                      <a:srgbClr val="E6E6E6"/>
                    </a:solidFill>
                  </a:tcPr>
                </a:tc>
              </a:tr>
              <a:tr h="501997">
                <a:tc>
                  <a:txBody>
                    <a:bodyPr/>
                    <a:lstStyle/>
                    <a:p>
                      <a:pPr marL="451555" indent="-451555" defTabSz="1300480">
                        <a:lnSpc>
                          <a:spcPct val="140000"/>
                        </a:lnSpc>
                      </a:pPr>
                      <a:r>
                        <a:rPr sz="16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contour()</a:t>
                      </a:r>
                    </a:p>
                  </a:txBody>
                  <a:tcPr marL="17907" marR="17907" marT="17907" marB="17907" anchor="ctr" anchorCtr="0" horzOverflow="overflow">
                    <a:lnB w="25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1555" indent="-451555" algn="l" defTabSz="1300480">
                        <a:lnSpc>
                          <a:spcPct val="140000"/>
                        </a:lnSpc>
                        <a:defRPr sz="14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3</a:t>
                      </a:r>
                      <a:r>
                        <a:t>차원 데이터의 등고선 그래프를 그려준다</a:t>
                      </a:r>
                    </a:p>
                  </a:txBody>
                  <a:tcPr marL="17907" marR="17907" marT="17907" marB="17907" anchor="ctr" anchorCtr="0" horzOverflow="overflow">
                    <a:lnB w="254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4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4230" y="1673255"/>
            <a:ext cx="2969931" cy="2533979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직사각형 9"/>
          <p:cNvSpPr txBox="1"/>
          <p:nvPr/>
        </p:nvSpPr>
        <p:spPr>
          <a:xfrm>
            <a:off x="9656987" y="4207233"/>
            <a:ext cx="1343366" cy="604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t>stars()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함수</a:t>
            </a:r>
          </a:p>
        </p:txBody>
      </p:sp>
      <p:pic>
        <p:nvPicPr>
          <p:cNvPr id="847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8188" y="4951271"/>
            <a:ext cx="2982016" cy="3100282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직사각형 11"/>
          <p:cNvSpPr txBox="1"/>
          <p:nvPr/>
        </p:nvSpPr>
        <p:spPr>
          <a:xfrm>
            <a:off x="9617089" y="8038062"/>
            <a:ext cx="1422196" cy="60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t>persp()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함수</a:t>
            </a:r>
          </a:p>
        </p:txBody>
      </p:sp>
      <p:sp>
        <p:nvSpPr>
          <p:cNvPr id="849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엑셀</a:t>
            </a:r>
          </a:p>
        </p:txBody>
      </p:sp>
      <p:pic>
        <p:nvPicPr>
          <p:cNvPr id="852" name="_x367171560" descr="_x3671715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174135"/>
            <a:ext cx="3840482" cy="4174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_x367341040" descr="_x3673410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3174135"/>
            <a:ext cx="3840482" cy="417463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"/>
                <a:ea typeface="Helvetica"/>
                <a:cs typeface="Helvetica"/>
                <a:sym typeface="Helvetica"/>
              </a:rPr>
              <a:t>다양한 차트 제공</a:t>
            </a:r>
          </a:p>
          <a:p>
            <a:pPr lvl="1" marL="852853" indent="-395653">
              <a:spcBef>
                <a:spcPts val="800"/>
              </a:spcBef>
              <a:defRPr sz="3600"/>
            </a:pPr>
            <a:r>
              <a:t>세로 막대형</a:t>
            </a:r>
            <a:r>
              <a:t>, </a:t>
            </a:r>
            <a:r>
              <a:t>꺽은선 형</a:t>
            </a:r>
            <a:r>
              <a:t>, </a:t>
            </a:r>
            <a:r>
              <a:t>원형</a:t>
            </a:r>
            <a:r>
              <a:t>, </a:t>
            </a:r>
            <a:r>
              <a:t>가로 막대형</a:t>
            </a:r>
            <a:r>
              <a:t>, </a:t>
            </a:r>
            <a:r>
              <a:t>영역형</a:t>
            </a:r>
            <a:r>
              <a:t>, </a:t>
            </a:r>
            <a:r>
              <a:t>분산형</a:t>
            </a:r>
            <a:r>
              <a:t>, </a:t>
            </a:r>
            <a:r>
              <a:t>주식형</a:t>
            </a:r>
            <a:r>
              <a:t>, </a:t>
            </a:r>
            <a:r>
              <a:t>표면형</a:t>
            </a:r>
            <a:r>
              <a:t>, </a:t>
            </a:r>
            <a:r>
              <a:t>거품형</a:t>
            </a:r>
            <a:r>
              <a:t>, </a:t>
            </a:r>
            <a:r>
              <a:t>방사형 등</a:t>
            </a:r>
          </a:p>
        </p:txBody>
      </p:sp>
      <p:pic>
        <p:nvPicPr>
          <p:cNvPr id="855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4596" y="4163659"/>
            <a:ext cx="5125450" cy="388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그림 4" descr="그림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9633" y="4163659"/>
            <a:ext cx="5147735" cy="3887894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기타 도구 </a:t>
            </a:r>
            <a:r>
              <a:t>(1/2)</a:t>
            </a:r>
          </a:p>
        </p:txBody>
      </p:sp>
      <p:sp>
        <p:nvSpPr>
          <p:cNvPr id="860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분석 전문 소프트웨어인 </a:t>
            </a:r>
            <a:r>
              <a:t>SAS, SPSS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다양한 시각화 기능 제공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타블로</a:t>
            </a:r>
            <a:r>
              <a:t>(Tableau)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시각화 도구로 유명</a:t>
            </a:r>
            <a:r>
              <a:t>. </a:t>
            </a:r>
            <a:r>
              <a:t>기본적으로 유료이나</a:t>
            </a:r>
            <a:r>
              <a:t>, </a:t>
            </a:r>
            <a:r>
              <a:t>제한적 무료 있음</a:t>
            </a:r>
          </a:p>
        </p:txBody>
      </p:sp>
      <p:pic>
        <p:nvPicPr>
          <p:cNvPr id="86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129" y="5179396"/>
            <a:ext cx="5708966" cy="3904977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직사각형 5"/>
          <p:cNvSpPr txBox="1"/>
          <p:nvPr/>
        </p:nvSpPr>
        <p:spPr>
          <a:xfrm>
            <a:off x="972185" y="4229610"/>
            <a:ext cx="5581421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="1" baseline="-1941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타블로를 이용한 일본의 지진분석 사례</a:t>
            </a:r>
          </a:p>
        </p:txBody>
      </p:sp>
      <p:sp>
        <p:nvSpPr>
          <p:cNvPr id="863" name="직사각형 6"/>
          <p:cNvSpPr txBox="1"/>
          <p:nvPr/>
        </p:nvSpPr>
        <p:spPr>
          <a:xfrm>
            <a:off x="6816990" y="4229610"/>
            <a:ext cx="5581421" cy="73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="1" baseline="-1941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타블로를 이용한 칼럼비아 범죄 지도 사례</a:t>
            </a:r>
          </a:p>
        </p:txBody>
      </p:sp>
      <p:pic>
        <p:nvPicPr>
          <p:cNvPr id="864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2016" y="4983278"/>
            <a:ext cx="5620245" cy="4297212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기타 도구 </a:t>
            </a:r>
            <a:r>
              <a:t>(2/2)</a:t>
            </a:r>
          </a:p>
        </p:txBody>
      </p:sp>
      <p:sp>
        <p:nvSpPr>
          <p:cNvPr id="86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8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지도상에 데이터를 표현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타일밀</a:t>
            </a:r>
            <a:r>
              <a:t>(TileMill)</a:t>
            </a:r>
          </a:p>
          <a:p>
            <a:pPr marL="474784" indent="-474784">
              <a:spcBef>
                <a:spcPts val="8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지도 제작 도구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인디매퍼</a:t>
            </a:r>
            <a:r>
              <a:t>(indimapper),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지오커먼서</a:t>
            </a:r>
            <a:r>
              <a:t>(GeoCommons)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등</a:t>
            </a:r>
          </a:p>
        </p:txBody>
      </p:sp>
      <p:sp>
        <p:nvSpPr>
          <p:cNvPr id="869" name="직사각형 4"/>
          <p:cNvSpPr txBox="1"/>
          <p:nvPr/>
        </p:nvSpPr>
        <p:spPr>
          <a:xfrm>
            <a:off x="2713178" y="3545452"/>
            <a:ext cx="7318941" cy="519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타일밀 사용 예</a:t>
            </a:r>
          </a:p>
        </p:txBody>
      </p:sp>
      <p:pic>
        <p:nvPicPr>
          <p:cNvPr id="870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3178" y="4057508"/>
            <a:ext cx="7318941" cy="5019116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직사각형 6"/>
          <p:cNvSpPr txBox="1"/>
          <p:nvPr/>
        </p:nvSpPr>
        <p:spPr>
          <a:xfrm>
            <a:off x="255305" y="9179517"/>
            <a:ext cx="6502401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출처</a:t>
            </a:r>
            <a:r>
              <a:t>: http://tillnagel.com/2011/06/tilemill-for-processing/)</a:t>
            </a:r>
          </a:p>
        </p:txBody>
      </p:sp>
      <p:sp>
        <p:nvSpPr>
          <p:cNvPr id="872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Uber"/>
          <p:cNvSpPr txBox="1"/>
          <p:nvPr>
            <p:ph type="title"/>
          </p:nvPr>
        </p:nvSpPr>
        <p:spPr>
          <a:xfrm>
            <a:off x="952500" y="444500"/>
            <a:ext cx="11099800" cy="1485878"/>
          </a:xfrm>
          <a:prstGeom prst="rect">
            <a:avLst/>
          </a:prstGeom>
        </p:spPr>
        <p:txBody>
          <a:bodyPr/>
          <a:lstStyle/>
          <a:p>
            <a:pPr/>
            <a:r>
              <a:t>Uber</a:t>
            </a:r>
          </a:p>
        </p:txBody>
      </p:sp>
      <p:sp>
        <p:nvSpPr>
          <p:cNvPr id="269" name="슬라이드 번호"/>
          <p:cNvSpPr txBox="1"/>
          <p:nvPr>
            <p:ph type="sldNum" sz="quarter" idx="2"/>
          </p:nvPr>
        </p:nvSpPr>
        <p:spPr>
          <a:xfrm>
            <a:off x="12263222" y="9192826"/>
            <a:ext cx="36911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476" y="3089321"/>
            <a:ext cx="10995848" cy="616840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피츠버그에서 시험운행 (2016)"/>
          <p:cNvSpPr txBox="1"/>
          <p:nvPr/>
        </p:nvSpPr>
        <p:spPr>
          <a:xfrm>
            <a:off x="3728567" y="2185999"/>
            <a:ext cx="55476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피츠버그에서 시험운행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히스토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히스토그램</a:t>
            </a:r>
          </a:p>
        </p:txBody>
      </p:sp>
      <p:sp>
        <p:nvSpPr>
          <p:cNvPr id="87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6" name="슬라이드 번호"/>
          <p:cNvSpPr txBox="1"/>
          <p:nvPr>
            <p:ph type="sldNum" sz="quarter" idx="2"/>
          </p:nvPr>
        </p:nvSpPr>
        <p:spPr>
          <a:xfrm>
            <a:off x="12173954" y="9192826"/>
            <a:ext cx="5476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7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0550" y="3116055"/>
            <a:ext cx="7130778" cy="5524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박스 플롯 boxplot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박스 플롯 boxplot()</a:t>
            </a:r>
          </a:p>
        </p:txBody>
      </p:sp>
      <p:sp>
        <p:nvSpPr>
          <p:cNvPr id="88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1" name="슬라이드 번호"/>
          <p:cNvSpPr txBox="1"/>
          <p:nvPr>
            <p:ph type="sldNum" sz="quarter" idx="2"/>
          </p:nvPr>
        </p:nvSpPr>
        <p:spPr>
          <a:xfrm>
            <a:off x="12210695" y="9192826"/>
            <a:ext cx="47416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82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927" y="3943154"/>
            <a:ext cx="6248969" cy="3956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18.png" descr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9797" y="2846696"/>
            <a:ext cx="4745775" cy="5366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산포도(scatter plo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산포도(scatter plot)</a:t>
            </a:r>
          </a:p>
        </p:txBody>
      </p:sp>
      <p:sp>
        <p:nvSpPr>
          <p:cNvPr id="886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7" name="슬라이드 번호"/>
          <p:cNvSpPr txBox="1"/>
          <p:nvPr>
            <p:ph type="sldNum" sz="quarter" idx="2"/>
          </p:nvPr>
        </p:nvSpPr>
        <p:spPr>
          <a:xfrm>
            <a:off x="12188622" y="9192826"/>
            <a:ext cx="51831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88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00" y="2763687"/>
            <a:ext cx="9664779" cy="611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타임 플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타임 플롯</a:t>
            </a:r>
          </a:p>
        </p:txBody>
      </p:sp>
      <p:sp>
        <p:nvSpPr>
          <p:cNvPr id="89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2" name="슬라이드 번호"/>
          <p:cNvSpPr txBox="1"/>
          <p:nvPr>
            <p:ph type="sldNum" sz="quarter" idx="2"/>
          </p:nvPr>
        </p:nvSpPr>
        <p:spPr>
          <a:xfrm>
            <a:off x="12188343" y="9192826"/>
            <a:ext cx="51887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3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988" y="2482925"/>
            <a:ext cx="9321068" cy="6520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데이터 전처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전처리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데이터 전처리(preprocess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전처리(preprocessing)</a:t>
            </a:r>
          </a:p>
        </p:txBody>
      </p:sp>
      <p:sp>
        <p:nvSpPr>
          <p:cNvPr id="898" name="수집한 데이터를 분석하기 좋게 변환하는 모든 작업으로 데이터 정제(cleaning)라고도 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수집한 데이터를 분석하기 좋게 변환하는 모든 작업으로 데이터 정제(cleaning)라고도 함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분석 목적에 맞는지 데이터의 품질을 확인하고 필요하면 품질을 높이는 작업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데이터 품질이란 신뢰성을 의미하며 정확성과 적시성  (최신성 등)이 보장되어야 함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데이터 전처리의 세부 작업</a:t>
            </a:r>
          </a:p>
          <a:p>
            <a:pPr lvl="1" marL="613656" indent="-302506" defTabSz="408940">
              <a:spcBef>
                <a:spcPts val="2900"/>
              </a:spcBef>
              <a:buBlip>
                <a:blip r:embed="rId2"/>
              </a:buBlip>
              <a:defRPr sz="2450"/>
            </a:pPr>
            <a:r>
              <a:t>데이터 필터링(filtering): 필요한 데이터만 골라냄</a:t>
            </a:r>
          </a:p>
          <a:p>
            <a:pPr lvl="1" marL="613656" indent="-302506" defTabSz="408940">
              <a:spcBef>
                <a:spcPts val="2900"/>
              </a:spcBef>
              <a:buBlip>
                <a:blip r:embed="rId2"/>
              </a:buBlip>
              <a:defRPr sz="2450"/>
            </a:pPr>
            <a:r>
              <a:t>데이터 변환(transformation): 데이터의 형식 변경, 단위의 표준화</a:t>
            </a:r>
          </a:p>
          <a:p>
            <a:pPr lvl="1" marL="613656" indent="-302506" defTabSz="408940">
              <a:spcBef>
                <a:spcPts val="2900"/>
              </a:spcBef>
              <a:buBlip>
                <a:blip r:embed="rId2"/>
              </a:buBlip>
              <a:defRPr sz="2450"/>
            </a:pPr>
            <a:r>
              <a:t>데이터 통합(integration) : 여러 소스의  데이터를 합치는 작업</a:t>
            </a:r>
          </a:p>
        </p:txBody>
      </p:sp>
      <p:sp>
        <p:nvSpPr>
          <p:cNvPr id="899" name="슬라이드 번호"/>
          <p:cNvSpPr txBox="1"/>
          <p:nvPr>
            <p:ph type="sldNum" sz="quarter" idx="2"/>
          </p:nvPr>
        </p:nvSpPr>
        <p:spPr>
          <a:xfrm>
            <a:off x="12192394" y="9192826"/>
            <a:ext cx="51077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데이터 정제(data clean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정제(data cleaning)</a:t>
            </a:r>
          </a:p>
        </p:txBody>
      </p:sp>
      <p:sp>
        <p:nvSpPr>
          <p:cNvPr id="90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3" name="슬라이드 번호"/>
          <p:cNvSpPr txBox="1"/>
          <p:nvPr>
            <p:ph type="sldNum" sz="quarter" idx="2"/>
          </p:nvPr>
        </p:nvSpPr>
        <p:spPr>
          <a:xfrm>
            <a:off x="12184012" y="9192826"/>
            <a:ext cx="52753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04" name="표"/>
          <p:cNvGraphicFramePr/>
          <p:nvPr/>
        </p:nvGraphicFramePr>
        <p:xfrm>
          <a:off x="1455689" y="2067442"/>
          <a:ext cx="10568214" cy="76105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688668"/>
                <a:gridCol w="7866844"/>
              </a:tblGrid>
              <a:tr h="604189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처리 방법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3360208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결측치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(missing)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처리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결측치가 포함된 항목을 모두 버리는 방법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버리는 항목의 비중이 크면 무시하기 어려움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결측치를 적절한 값으로 대체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평균값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인접 값으로 추정</a:t>
                      </a:r>
                      <a:r>
                        <a:t>, 0,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최소값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특정 상수 등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분석 단계로 결측치 처리를 넘김</a:t>
                      </a:r>
                      <a:r>
                        <a:t>(NA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 표기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별도의 범주형 변수를 정의하여 추적 가능하게 관리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847092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틀린 값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(invalid)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처리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틀린 값이 포함된 항목을 모두 버리는 방법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틀린 값을 다른 적절한 값으로 대체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분석 단계로 틀린 값의 처리를 넘김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81003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이상치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(outlier)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검출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값이 일반적인 범위를 벗어나 특별한 값을 갖는 경우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분석 과정의 활동이므로 분석 단계로 넘김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도난 카드의 사용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불법 보험료 청구 등의 탐지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데이터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변환</a:t>
            </a:r>
          </a:p>
        </p:txBody>
      </p:sp>
      <p:sp>
        <p:nvSpPr>
          <p:cNvPr id="90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8" name="슬라이드 번호"/>
          <p:cNvSpPr txBox="1"/>
          <p:nvPr>
            <p:ph type="sldNum" sz="quarter" idx="2"/>
          </p:nvPr>
        </p:nvSpPr>
        <p:spPr>
          <a:xfrm>
            <a:off x="12192674" y="9192826"/>
            <a:ext cx="51021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09" name="표"/>
          <p:cNvGraphicFramePr/>
          <p:nvPr/>
        </p:nvGraphicFramePr>
        <p:xfrm>
          <a:off x="1425502" y="2407217"/>
          <a:ext cx="10166496" cy="69348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86343"/>
                <a:gridCol w="7567450"/>
              </a:tblGrid>
              <a:tr h="557478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내용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범주형으로 변환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수치 데이터의 세세한 구분이 오히려 혼란스러울 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일반 정규화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수치 데이터의 범위가 각각 다를 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z-score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정규화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일반 정규화에 표준 편차를 고려한 변환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 변환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로그를 취하는 것이 타당할 때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 정규 분포 등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역수 변환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역수를 사용하면 선형적인 특성이 파악 가능할 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6270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축소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불필요한 데이터의 제거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범주형으로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범주형으로 변환</a:t>
            </a:r>
          </a:p>
        </p:txBody>
      </p:sp>
      <p:sp>
        <p:nvSpPr>
          <p:cNvPr id="912" name="수치 데이터의 개별 값 구분이 오히려 혼란스러울 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수치 데이터의 개별 값 구분이 오히려 혼란스러울 때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수치 데이터를 범주형으로 변환하여 사용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나이 =&gt; 10대, 20대, 30대, 40대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연간 소득 =&gt; 고소득층, 중간층, 저소득층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범주형 변환 시 각 구간의 등급은 균등 or 차등 배정 가능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균등 배정보다 차등 배정이 더 자연스럽다고 느낄 때     차등 배정 사용함(내신 6등급과 4등급 간의 차이와 4등급과 2등급 간의 차이를 같게 느끼도록)</a:t>
            </a:r>
          </a:p>
        </p:txBody>
      </p:sp>
      <p:sp>
        <p:nvSpPr>
          <p:cNvPr id="913" name="슬라이드 번호"/>
          <p:cNvSpPr txBox="1"/>
          <p:nvPr>
            <p:ph type="sldNum" sz="quarter" idx="2"/>
          </p:nvPr>
        </p:nvSpPr>
        <p:spPr>
          <a:xfrm>
            <a:off x="12181358" y="9192826"/>
            <a:ext cx="53284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6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7" name="슬라이드 번호"/>
          <p:cNvSpPr txBox="1"/>
          <p:nvPr>
            <p:ph type="sldNum" sz="quarter" idx="2"/>
          </p:nvPr>
        </p:nvSpPr>
        <p:spPr>
          <a:xfrm>
            <a:off x="12184012" y="9192826"/>
            <a:ext cx="52753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802" y="2643573"/>
            <a:ext cx="8781196" cy="507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인공지능 시대 진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인공지능 시대 진입</a:t>
            </a:r>
          </a:p>
        </p:txBody>
      </p:sp>
      <p:sp>
        <p:nvSpPr>
          <p:cNvPr id="274" name="통계학"/>
          <p:cNvSpPr/>
          <p:nvPr/>
        </p:nvSpPr>
        <p:spPr>
          <a:xfrm>
            <a:off x="510212" y="4241800"/>
            <a:ext cx="2326774" cy="1270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/>
            <a:r>
              <a:t>통계학</a:t>
            </a:r>
          </a:p>
        </p:txBody>
      </p:sp>
      <p:sp>
        <p:nvSpPr>
          <p:cNvPr id="275" name="인공지능"/>
          <p:cNvSpPr/>
          <p:nvPr/>
        </p:nvSpPr>
        <p:spPr>
          <a:xfrm>
            <a:off x="10421815" y="4241800"/>
            <a:ext cx="2326773" cy="12700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/>
            <a:r>
              <a:t>인공지능</a:t>
            </a:r>
          </a:p>
        </p:txBody>
      </p:sp>
      <p:sp>
        <p:nvSpPr>
          <p:cNvPr id="276" name="화살표"/>
          <p:cNvSpPr/>
          <p:nvPr/>
        </p:nvSpPr>
        <p:spPr>
          <a:xfrm>
            <a:off x="3002638" y="4639630"/>
            <a:ext cx="7253524" cy="474340"/>
          </a:xfrm>
          <a:prstGeom prst="rightArrow">
            <a:avLst>
              <a:gd name="adj1" fmla="val 21420"/>
              <a:gd name="adj2" fmla="val 60802"/>
            </a:avLst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7" name="패턴 인식"/>
          <p:cNvSpPr txBox="1"/>
          <p:nvPr/>
        </p:nvSpPr>
        <p:spPr>
          <a:xfrm>
            <a:off x="3015338" y="3801387"/>
            <a:ext cx="1816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패턴 인식</a:t>
            </a:r>
          </a:p>
        </p:txBody>
      </p:sp>
      <p:sp>
        <p:nvSpPr>
          <p:cNvPr id="278" name="기계 학습"/>
          <p:cNvSpPr txBox="1"/>
          <p:nvPr/>
        </p:nvSpPr>
        <p:spPr>
          <a:xfrm>
            <a:off x="5543372" y="3801387"/>
            <a:ext cx="1816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기계 학습</a:t>
            </a:r>
          </a:p>
        </p:txBody>
      </p:sp>
      <p:sp>
        <p:nvSpPr>
          <p:cNvPr id="279" name="빅데이터"/>
          <p:cNvSpPr txBox="1"/>
          <p:nvPr/>
        </p:nvSpPr>
        <p:spPr>
          <a:xfrm>
            <a:off x="8039250" y="3801387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빅데이터</a:t>
            </a:r>
          </a:p>
        </p:txBody>
      </p:sp>
      <p:sp>
        <p:nvSpPr>
          <p:cNvPr id="280" name="사물인터넷"/>
          <p:cNvSpPr txBox="1"/>
          <p:nvPr/>
        </p:nvSpPr>
        <p:spPr>
          <a:xfrm>
            <a:off x="7778011" y="5406516"/>
            <a:ext cx="20916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사물인터넷</a:t>
            </a:r>
          </a:p>
        </p:txBody>
      </p:sp>
      <p:sp>
        <p:nvSpPr>
          <p:cNvPr id="281" name="컴퓨터"/>
          <p:cNvSpPr txBox="1"/>
          <p:nvPr/>
        </p:nvSpPr>
        <p:spPr>
          <a:xfrm>
            <a:off x="3209699" y="5406516"/>
            <a:ext cx="13007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컴퓨터</a:t>
            </a:r>
          </a:p>
        </p:txBody>
      </p:sp>
      <p:sp>
        <p:nvSpPr>
          <p:cNvPr id="282" name="전자, 통신"/>
          <p:cNvSpPr txBox="1"/>
          <p:nvPr/>
        </p:nvSpPr>
        <p:spPr>
          <a:xfrm>
            <a:off x="5339308" y="5406516"/>
            <a:ext cx="1919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전자, 통신</a:t>
            </a:r>
          </a:p>
        </p:txBody>
      </p:sp>
      <p:sp>
        <p:nvSpPr>
          <p:cNvPr id="283" name="컴퓨터 처리 속도와 분석할 데이터의 증가로…"/>
          <p:cNvSpPr txBox="1"/>
          <p:nvPr>
            <p:ph type="body" sz="quarter" idx="1"/>
          </p:nvPr>
        </p:nvSpPr>
        <p:spPr>
          <a:xfrm>
            <a:off x="1039995" y="7341479"/>
            <a:ext cx="10823210" cy="152768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t>컴퓨터 처리 속도와 분석할 데이터의 증가로 </a:t>
            </a:r>
          </a:p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u="sng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AI가 실용적인 수준에 도달</a:t>
            </a:r>
          </a:p>
        </p:txBody>
      </p:sp>
      <p:sp>
        <p:nvSpPr>
          <p:cNvPr id="284" name="슬라이드 번호"/>
          <p:cNvSpPr txBox="1"/>
          <p:nvPr>
            <p:ph type="sldNum" sz="quarter" idx="4294967295"/>
          </p:nvPr>
        </p:nvSpPr>
        <p:spPr>
          <a:xfrm>
            <a:off x="12286387" y="9192826"/>
            <a:ext cx="322784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일반 정규화(normaliz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일반 정규화(normalization)</a:t>
            </a:r>
          </a:p>
        </p:txBody>
      </p:sp>
      <p:sp>
        <p:nvSpPr>
          <p:cNvPr id="921" name="수집 데이터의 데이터 범위가 서로 다를 경우, 이를 같은 범위로 변환해서 사용하는 방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수집 데이터의 데이터 범위가 서로 다를 경우, 이를 같은 범위로 변환해서 사용하는 방법</a:t>
            </a:r>
          </a:p>
        </p:txBody>
      </p:sp>
      <p:sp>
        <p:nvSpPr>
          <p:cNvPr id="922" name="슬라이드 번호"/>
          <p:cNvSpPr txBox="1"/>
          <p:nvPr>
            <p:ph type="sldNum" sz="quarter" idx="2"/>
          </p:nvPr>
        </p:nvSpPr>
        <p:spPr>
          <a:xfrm>
            <a:off x="12168785" y="9192826"/>
            <a:ext cx="55798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23" name="표"/>
          <p:cNvGraphicFramePr/>
          <p:nvPr/>
        </p:nvGraphicFramePr>
        <p:xfrm>
          <a:off x="1860878" y="4614581"/>
          <a:ext cx="9415417" cy="4150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701358"/>
                <a:gridCol w="4701358"/>
              </a:tblGrid>
              <a:tr h="538169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시험 </a:t>
                      </a:r>
                      <a: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시험 </a:t>
                      </a:r>
                      <a: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244744"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10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점 만점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갑의 시험 점수</a:t>
                      </a:r>
                      <a:r>
                        <a:t>: 7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=&gt; 7/10 = 0.7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을의 시험 점수</a:t>
                      </a:r>
                      <a:r>
                        <a:t>: 8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=&gt; 8/10 = 0.8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50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점 만점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갑의 시험 점수</a:t>
                      </a:r>
                      <a:r>
                        <a:t>: 30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=&gt; 30/50 = 0.6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을의 시험 점수</a:t>
                      </a:r>
                      <a:r>
                        <a:t>: 20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=&gt; 20/50 = 0.4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354587">
                <a:tc gridSpan="2"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       성적을 </a:t>
                      </a:r>
                      <a:r>
                        <a:t>0(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최소</a:t>
                      </a:r>
                      <a:r>
                        <a:t>)~1(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최대</a:t>
                      </a:r>
                      <a:r>
                        <a:t>)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 정규화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       갑의 성적 평균 </a:t>
                      </a:r>
                      <a:r>
                        <a:t>= 0.65</a:t>
                      </a:r>
                    </a:p>
                    <a:p>
                      <a:pPr algn="l" defTabSz="914400">
                        <a:spcBef>
                          <a:spcPts val="600"/>
                        </a:spcBef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       을의 성적 평균 </a:t>
                      </a:r>
                      <a:r>
                        <a:t>= 0.6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z-score 정규화(z-score transfor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z-score 정규화(z-score transform)</a:t>
            </a:r>
          </a:p>
        </p:txBody>
      </p:sp>
      <p:sp>
        <p:nvSpPr>
          <p:cNvPr id="926" name="데이터 분포를 평균은 0, 표준 편차는 1이 되도록 정규화 하는 방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분포를 평균은 0, 표준 편차는 1이 되도록 정규화 하는 방법</a:t>
            </a:r>
          </a:p>
        </p:txBody>
      </p:sp>
      <p:sp>
        <p:nvSpPr>
          <p:cNvPr id="927" name="슬라이드 번호"/>
          <p:cNvSpPr txBox="1"/>
          <p:nvPr>
            <p:ph type="sldNum" sz="quarter" idx="2"/>
          </p:nvPr>
        </p:nvSpPr>
        <p:spPr>
          <a:xfrm>
            <a:off x="12205526" y="9192826"/>
            <a:ext cx="48450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28" name="표"/>
          <p:cNvGraphicFramePr/>
          <p:nvPr/>
        </p:nvGraphicFramePr>
        <p:xfrm>
          <a:off x="6545832" y="5109916"/>
          <a:ext cx="5138663" cy="22383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084338"/>
                <a:gridCol w="1347208"/>
                <a:gridCol w="1347208"/>
                <a:gridCol w="1347208"/>
              </a:tblGrid>
              <a:tr h="789845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학생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</a:t>
                      </a:r>
                      <a: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</a:t>
                      </a:r>
                      <a: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평균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693948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741896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pic>
        <p:nvPicPr>
          <p:cNvPr id="92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631" y="4225251"/>
            <a:ext cx="5227215" cy="473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z-score 정규화(z-score transfor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z-score 정규화(z-score transform)</a:t>
            </a:r>
          </a:p>
        </p:txBody>
      </p:sp>
      <p:sp>
        <p:nvSpPr>
          <p:cNvPr id="93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슬라이드 번호"/>
          <p:cNvSpPr txBox="1"/>
          <p:nvPr>
            <p:ph type="sldNum" sz="quarter" idx="2"/>
          </p:nvPr>
        </p:nvSpPr>
        <p:spPr>
          <a:xfrm>
            <a:off x="12183453" y="9192826"/>
            <a:ext cx="52865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4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4822" y="2981121"/>
            <a:ext cx="3083633" cy="159649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35" name="표"/>
          <p:cNvGraphicFramePr/>
          <p:nvPr/>
        </p:nvGraphicFramePr>
        <p:xfrm>
          <a:off x="1940858" y="4955233"/>
          <a:ext cx="8011755" cy="37885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33177"/>
                <a:gridCol w="1128071"/>
                <a:gridCol w="2363577"/>
                <a:gridCol w="1904536"/>
                <a:gridCol w="1269691"/>
              </a:tblGrid>
              <a:tr h="681178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학생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</a:t>
                      </a:r>
                      <a: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</a:t>
                      </a:r>
                      <a: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평균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98475">
                <a:tc rowSpan="2"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변환 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639827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34299">
                <a:tc rowSpan="2"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변환 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(90 - 60) / 20
= 1.5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(80 - 60) / 5
= 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2.75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34299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(80 - 60) / 20
= 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(90 - 60) / 5
= 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3.50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로그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 변환</a:t>
            </a:r>
          </a:p>
        </p:txBody>
      </p:sp>
      <p:sp>
        <p:nvSpPr>
          <p:cNvPr id="938" name="로그를 취했을 때 정규 분포(로그 정규 분포)에 가깝게 분포하는 경우(수출액, 매출액 등 돈과 관련된 경우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로그를 취했을 때 정규 분포(로그 정규 분포)에 가깝게 분포하는 경우(수출액, 매출액 등 돈과 관련된 경우)</a:t>
            </a:r>
          </a:p>
        </p:txBody>
      </p:sp>
      <p:sp>
        <p:nvSpPr>
          <p:cNvPr id="939" name="슬라이드 번호"/>
          <p:cNvSpPr txBox="1"/>
          <p:nvPr>
            <p:ph type="sldNum" sz="quarter" idx="2"/>
          </p:nvPr>
        </p:nvSpPr>
        <p:spPr>
          <a:xfrm>
            <a:off x="12183174" y="9192826"/>
            <a:ext cx="52921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0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818" y="4587070"/>
            <a:ext cx="4978133" cy="5030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22" y="4559278"/>
            <a:ext cx="5033682" cy="5086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로그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 변환</a:t>
            </a:r>
          </a:p>
        </p:txBody>
      </p:sp>
      <p:sp>
        <p:nvSpPr>
          <p:cNvPr id="944" name="사람이 느끼는 감각의 경우의 값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사람이 느끼는 감각의 경우의 값</a:t>
            </a:r>
          </a:p>
          <a:p>
            <a:pPr/>
            <a:r>
              <a:t>로그를 취한 이후의 값에 대해서 사람들이 변화량을  느끼는 것이 선형적이라는 특성</a:t>
            </a:r>
          </a:p>
          <a:p>
            <a:pPr/>
            <a:r>
              <a:t>소리, 빛, 압력, 냄새 등 생물학적인 자극을 주는 경우</a:t>
            </a:r>
          </a:p>
          <a:p>
            <a:pPr/>
            <a:r>
              <a:t>예) 스피커 소리를 들을 때 2배, 3배, 4배 크게 들리게 라면 실제 소리의 크기는 지수 함수로 증가해야 함</a:t>
            </a:r>
          </a:p>
        </p:txBody>
      </p:sp>
      <p:sp>
        <p:nvSpPr>
          <p:cNvPr id="945" name="슬라이드 번호"/>
          <p:cNvSpPr txBox="1"/>
          <p:nvPr>
            <p:ph type="sldNum" sz="quarter" idx="2"/>
          </p:nvPr>
        </p:nvSpPr>
        <p:spPr>
          <a:xfrm>
            <a:off x="12178005" y="9192826"/>
            <a:ext cx="53954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역수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역수 변환</a:t>
            </a:r>
          </a:p>
        </p:txBody>
      </p:sp>
      <p:sp>
        <p:nvSpPr>
          <p:cNvPr id="948" name="역수를 사용했을 때 오히려 선형적인 특성을 가지므로 의미를 해석하기가 쉬워지는 경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역수를 사용했을 때 오히려 선형적인 특성을 가지므로 의미를 해석하기가 쉬워지는 경우</a:t>
            </a:r>
          </a:p>
          <a:p>
            <a:pPr/>
            <a:r>
              <a:t>x의 역수는 x와 곱해서 1이 되는 수(1/x 또는 x-1)</a:t>
            </a:r>
          </a:p>
          <a:p>
            <a:pPr/>
            <a:r>
              <a:t>원하는 목적 변수와 선형적인 관계인 변수를 선택하는 것</a:t>
            </a:r>
          </a:p>
          <a:p>
            <a:pPr/>
            <a:r>
              <a:t>속도와 시간의 관계에서 어떤 것을 특성변수로  잡는 것이 좋은지를 선택하는 경우</a:t>
            </a:r>
          </a:p>
        </p:txBody>
      </p:sp>
      <p:sp>
        <p:nvSpPr>
          <p:cNvPr id="949" name="슬라이드 번호"/>
          <p:cNvSpPr txBox="1"/>
          <p:nvPr>
            <p:ph type="sldNum" sz="quarter" idx="2"/>
          </p:nvPr>
        </p:nvSpPr>
        <p:spPr>
          <a:xfrm>
            <a:off x="12187225" y="9192826"/>
            <a:ext cx="52110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역수 변환 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역수 변환 예</a:t>
            </a:r>
          </a:p>
        </p:txBody>
      </p:sp>
      <p:sp>
        <p:nvSpPr>
          <p:cNvPr id="952" name="자동차 마일리지(연료 1L로 가는 거리 Km)와 연비(100km 주행하는데 필요한 연료 L)는 모두 자동차의 성능을 나타내지만 서로 역수의 관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자동차 마일리지(연료 1L로 가는 거리 Km)와 연비(100km 주행하는데 필요한 연료 L)는 모두 자동차의 성능을 나타내지만 서로 역수의 관계</a:t>
            </a:r>
          </a:p>
          <a:p>
            <a:pPr lvl="1">
              <a:buBlip>
                <a:blip r:embed="rId2"/>
              </a:buBlip>
            </a:pPr>
            <a:r>
              <a:t>같은 비용을 얼마나 멀리 갈 수 있는가?</a:t>
            </a:r>
          </a:p>
          <a:p>
            <a:pPr lvl="1">
              <a:buBlip>
                <a:blip r:embed="rId2"/>
              </a:buBlip>
            </a:pPr>
            <a:r>
              <a:t>같은 거리를 여행하는데 비용이 얼마가 드는가?</a:t>
            </a:r>
          </a:p>
        </p:txBody>
      </p:sp>
      <p:sp>
        <p:nvSpPr>
          <p:cNvPr id="953" name="슬라이드 번호"/>
          <p:cNvSpPr txBox="1"/>
          <p:nvPr>
            <p:ph type="sldNum" sz="quarter" idx="2"/>
          </p:nvPr>
        </p:nvSpPr>
        <p:spPr>
          <a:xfrm>
            <a:off x="12178843" y="9192826"/>
            <a:ext cx="53787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데이터 축소(redu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축소(reduction)</a:t>
            </a:r>
          </a:p>
        </p:txBody>
      </p:sp>
      <p:sp>
        <p:nvSpPr>
          <p:cNvPr id="956" name="같은 정보량을 가지면서 데이터의 크기를 줄이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lnSpc>
                <a:spcPts val="3800"/>
              </a:lnSpc>
              <a:spcBef>
                <a:spcPts val="3200"/>
              </a:spcBef>
              <a:defRPr sz="3157"/>
            </a:pPr>
            <a:r>
              <a:t>같은 정보량을 가지면서 데이터의 크기를 줄이는 것</a:t>
            </a:r>
          </a:p>
          <a:p>
            <a:pPr marL="342264" indent="-342264" defTabSz="449833">
              <a:lnSpc>
                <a:spcPts val="3800"/>
              </a:lnSpc>
              <a:spcBef>
                <a:spcPts val="3200"/>
              </a:spcBef>
              <a:defRPr sz="3157"/>
            </a:pPr>
            <a:r>
              <a:t>불필요한 데이터를 제거하여 분석 속도와 성능 개선</a:t>
            </a:r>
          </a:p>
          <a:p>
            <a:pPr marL="342264" indent="-342264" defTabSz="449833">
              <a:lnSpc>
                <a:spcPts val="3800"/>
              </a:lnSpc>
              <a:spcBef>
                <a:spcPts val="3200"/>
              </a:spcBef>
              <a:defRPr sz="3157"/>
            </a:pPr>
            <a:r>
              <a:t>PCA(Principal components analysis)</a:t>
            </a:r>
          </a:p>
          <a:p>
            <a:pPr lvl="1" marL="675022" indent="-332757" defTabSz="449833">
              <a:spcBef>
                <a:spcPts val="3200"/>
              </a:spcBef>
              <a:buBlip>
                <a:blip r:embed="rId2"/>
              </a:buBlip>
              <a:defRPr sz="2695"/>
            </a:pPr>
            <a:r>
              <a:t>기존의 속성들을 대표하는 속성 값을 추출하는 것</a:t>
            </a:r>
          </a:p>
          <a:p>
            <a:pPr marL="342264" indent="-342264" defTabSz="449833">
              <a:lnSpc>
                <a:spcPts val="3800"/>
              </a:lnSpc>
              <a:spcBef>
                <a:spcPts val="3200"/>
              </a:spcBef>
              <a:defRPr sz="3157"/>
            </a:pPr>
            <a:r>
              <a:t>몸무게와 허리둘레가 항상 같은 패턴으로 변한다면 허리둘레 하나만 사용</a:t>
            </a:r>
          </a:p>
          <a:p>
            <a:pPr lvl="1" marL="675022" indent="-332757" defTabSz="449833">
              <a:spcBef>
                <a:spcPts val="3200"/>
              </a:spcBef>
              <a:buBlip>
                <a:blip r:embed="rId2"/>
              </a:buBlip>
              <a:defRPr sz="2695"/>
            </a:pPr>
            <a:r>
              <a:t>BMI(비만도) 지수 = 몸무게 / 키*키</a:t>
            </a:r>
          </a:p>
          <a:p>
            <a:pPr lvl="1" marL="675022" indent="-332757" defTabSz="449833">
              <a:spcBef>
                <a:spcPts val="3200"/>
              </a:spcBef>
              <a:buBlip>
                <a:blip r:embed="rId2"/>
              </a:buBlip>
              <a:defRPr sz="2695"/>
            </a:pPr>
            <a:r>
              <a:t>BMI&gt;=30      BMI=1(비만), 아니라면 BMI=0(정상)</a:t>
            </a:r>
          </a:p>
        </p:txBody>
      </p:sp>
      <p:sp>
        <p:nvSpPr>
          <p:cNvPr id="957" name="슬라이드 번호"/>
          <p:cNvSpPr txBox="1"/>
          <p:nvPr>
            <p:ph type="sldNum" sz="quarter" idx="2"/>
          </p:nvPr>
        </p:nvSpPr>
        <p:spPr>
          <a:xfrm>
            <a:off x="12187505" y="9192826"/>
            <a:ext cx="52054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샘플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샘플링</a:t>
            </a:r>
          </a:p>
        </p:txBody>
      </p:sp>
      <p:sp>
        <p:nvSpPr>
          <p:cNvPr id="960" name="전체 데이터 중에서 분석에 필요한 데이터 만을 취하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전체 데이터 중에서 분석에 필요한 데이터 만을 취하는 것</a:t>
            </a:r>
          </a:p>
          <a:p>
            <a:pPr/>
            <a:r>
              <a:t>모두 사용하여 모델을 만들고 분석하는 것이 항상 좋은 것은 아님(시간과 자원의 낭비)</a:t>
            </a:r>
          </a:p>
          <a:p>
            <a:pPr/>
            <a:r>
              <a:t>샘플 데이터가 전체 데이터의 특징을 계속 유지할 수 있어야 함</a:t>
            </a:r>
          </a:p>
          <a:p>
            <a:pPr/>
            <a:r>
              <a:t>지리적, 인종적, 나이별, 소득별, 성별 등 균일성 유지</a:t>
            </a:r>
          </a:p>
        </p:txBody>
      </p:sp>
      <p:sp>
        <p:nvSpPr>
          <p:cNvPr id="961" name="슬라이드 번호"/>
          <p:cNvSpPr txBox="1"/>
          <p:nvPr>
            <p:ph type="sldNum" sz="quarter" idx="2"/>
          </p:nvPr>
        </p:nvSpPr>
        <p:spPr>
          <a:xfrm>
            <a:off x="12176189" y="9192826"/>
            <a:ext cx="5431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차원축소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차원축소</a:t>
            </a:r>
          </a:p>
          <a:p>
            <a:pPr/>
            <a:r>
              <a:t>- 책 8장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요리를 배우는 로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요리를 배우는 로봇</a:t>
            </a:r>
          </a:p>
        </p:txBody>
      </p:sp>
      <p:sp>
        <p:nvSpPr>
          <p:cNvPr id="287" name="슬라이드 번호"/>
          <p:cNvSpPr txBox="1"/>
          <p:nvPr>
            <p:ph type="sldNum" sz="quarter" idx="2"/>
          </p:nvPr>
        </p:nvSpPr>
        <p:spPr>
          <a:xfrm>
            <a:off x="12267273" y="9192826"/>
            <a:ext cx="36101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178" y="3178498"/>
            <a:ext cx="6038405" cy="3396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4041" y="4605940"/>
            <a:ext cx="6038405" cy="308172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동영상을 보고 요리법을 스스로 배우는 로봇 개발"/>
          <p:cNvSpPr txBox="1"/>
          <p:nvPr/>
        </p:nvSpPr>
        <p:spPr>
          <a:xfrm>
            <a:off x="1270000" y="8235217"/>
            <a:ext cx="10464800" cy="14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700"/>
            </a:pPr>
            <a:r>
              <a:t>동영상을 보고 요리법을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스스로 배우는</a:t>
            </a:r>
            <a:r>
              <a:t> 로봇 개발</a:t>
            </a:r>
          </a:p>
        </p:txBody>
      </p:sp>
      <p:sp>
        <p:nvSpPr>
          <p:cNvPr id="291" name="텍스트"/>
          <p:cNvSpPr txBox="1"/>
          <p:nvPr/>
        </p:nvSpPr>
        <p:spPr>
          <a:xfrm>
            <a:off x="12267273" y="9192826"/>
            <a:ext cx="36101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2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fld id="{86CB4B4D-7CA3-9044-876B-883B54F8677D}" type="slidenum"/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6. 연관 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연관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유사도(Similarit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유사도(Similarity)</a:t>
            </a:r>
          </a:p>
        </p:txBody>
      </p:sp>
      <p:sp>
        <p:nvSpPr>
          <p:cNvPr id="968" name="항목간의 유사한 정도를 수치로 나타낸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항목간의 유사한 정도를 수치로 나타낸 것</a:t>
            </a:r>
          </a:p>
          <a:p>
            <a:pPr/>
            <a:r>
              <a:t>분류나 예측에서 필요</a:t>
            </a:r>
          </a:p>
          <a:p>
            <a:pPr/>
            <a:r>
              <a:t>메일이 스팸에 가까운지 아니면 정상 메일에 가까운지 </a:t>
            </a:r>
          </a:p>
          <a:p>
            <a:pPr/>
            <a:r>
              <a:t>추천에서 두 아이템 또는 사람이 서로 얼마나 가까운지</a:t>
            </a:r>
          </a:p>
        </p:txBody>
      </p:sp>
      <p:sp>
        <p:nvSpPr>
          <p:cNvPr id="969" name="슬라이드 번호"/>
          <p:cNvSpPr txBox="1"/>
          <p:nvPr>
            <p:ph type="sldNum" sz="quarter" idx="2"/>
          </p:nvPr>
        </p:nvSpPr>
        <p:spPr>
          <a:xfrm>
            <a:off x="12214746" y="9192826"/>
            <a:ext cx="46606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유사한 사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유사한 사람</a:t>
            </a:r>
          </a:p>
        </p:txBody>
      </p:sp>
      <p:sp>
        <p:nvSpPr>
          <p:cNvPr id="972" name="z 변환 사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 변환 사용</a:t>
            </a:r>
          </a:p>
          <a:p>
            <a:pPr/>
            <a:r>
              <a:t>다른 속성 고려</a:t>
            </a:r>
          </a:p>
        </p:txBody>
      </p:sp>
      <p:sp>
        <p:nvSpPr>
          <p:cNvPr id="973" name="슬라이드 번호"/>
          <p:cNvSpPr txBox="1"/>
          <p:nvPr>
            <p:ph type="sldNum" sz="quarter" idx="2"/>
          </p:nvPr>
        </p:nvSpPr>
        <p:spPr>
          <a:xfrm>
            <a:off x="12192674" y="9192826"/>
            <a:ext cx="51021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74" name="표"/>
          <p:cNvGraphicFramePr/>
          <p:nvPr/>
        </p:nvGraphicFramePr>
        <p:xfrm>
          <a:off x="3420807" y="5124163"/>
          <a:ext cx="7580767" cy="3736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90680"/>
                <a:gridCol w="2025795"/>
                <a:gridCol w="2025795"/>
                <a:gridCol w="2025795"/>
              </a:tblGrid>
              <a:tr h="832783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몸무게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나이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963605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174cm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70kg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21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63605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170cm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61kg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27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63605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162cm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73kg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29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유사도 측정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유사도 측정 방법</a:t>
            </a:r>
          </a:p>
        </p:txBody>
      </p:sp>
      <p:sp>
        <p:nvSpPr>
          <p:cNvPr id="977" name="유사도 결과에 따라 데이터 분석 결과가 달라짐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유사도 결과에 따라 데이터 분석 결과가 달라짐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분석 경험과 도메인에 대한 이해 필요함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최적의 분석 결과가 나오도록 유사도를 변경해 가면서 반복 수행 필요함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유사도 s(similarity)는 0 ≤ s ≤ 1 (1에 가까울수록 유사도 높음)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유사도의 상대 개념으로 거리(distance) 사용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유사도와 거리의 관계: d = 1 – s</a:t>
            </a:r>
          </a:p>
        </p:txBody>
      </p:sp>
      <p:sp>
        <p:nvSpPr>
          <p:cNvPr id="978" name="슬라이드 번호"/>
          <p:cNvSpPr txBox="1"/>
          <p:nvPr>
            <p:ph type="sldNum" sz="quarter" idx="2"/>
          </p:nvPr>
        </p:nvSpPr>
        <p:spPr>
          <a:xfrm>
            <a:off x="12192394" y="9192826"/>
            <a:ext cx="51077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자카드(Jaccard) 유사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자카드(Jaccard) 유사도</a:t>
            </a:r>
          </a:p>
        </p:txBody>
      </p:sp>
      <p:sp>
        <p:nvSpPr>
          <p:cNvPr id="981" name="비슷한 취향의 사람을 찾을 때 사용 - 영화, 도서, 음악 추천 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비슷한 취향의 사람을 찾을 때 사용 - 영화, 도서, 음악 추천 등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영화 보는 취향에 따른 유사도 측정 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지난 1년 동안 국내에 개봉된 영화가 500편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A와 B가 본 영화 중 겹치는 영화가 5편, 5/500 = 0.01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A와 C가 본 영화 중 겹치는 영화가 10편, 10/500 = 0.02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즉, 0.01 &lt; 0.02이므로 A와 C가 더 가깝다고 할 수 있음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위와 같은 계산 방법이 적절한가?</a:t>
            </a:r>
          </a:p>
        </p:txBody>
      </p:sp>
      <p:sp>
        <p:nvSpPr>
          <p:cNvPr id="982" name="슬라이드 번호"/>
          <p:cNvSpPr txBox="1"/>
          <p:nvPr>
            <p:ph type="sldNum" sz="quarter" idx="2"/>
          </p:nvPr>
        </p:nvSpPr>
        <p:spPr>
          <a:xfrm>
            <a:off x="12187225" y="9192826"/>
            <a:ext cx="52110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자카드 유사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자카드 유사도</a:t>
            </a:r>
          </a:p>
        </p:txBody>
      </p:sp>
      <p:sp>
        <p:nvSpPr>
          <p:cNvPr id="985" name="어떤 두 항목이 겹치는 부분의 절대량만을 보지 않고, 두 항목의 공통 부분이 얼마나 많은지를 고려하여 이에 대한 상대적인 값을 유사도로 사용해야 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어떤 두 항목이 겹치는 부분의 절대량만을 보지 않고, 두 항목의 공통 부분이 얼마나 많은지를 고려하여 이에 대한 상대적인 값을 유사도로 사용해야 함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A, B, C가 각각 지난해 본 영화의 총 개수가 20편, 50편, 200편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J(A,B) = 5 / (20+50-5) = 0.076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J(A,C) = 10 / (20+200-10) = 0.047</a:t>
            </a:r>
          </a:p>
          <a:p>
            <a:pPr lvl="1" marL="745154" indent="-367329" defTabSz="496570">
              <a:spcBef>
                <a:spcPts val="3500"/>
              </a:spcBef>
              <a:buBlip>
                <a:blip r:embed="rId2"/>
              </a:buBlip>
              <a:defRPr sz="2975"/>
            </a:pPr>
            <a:r>
              <a:t>즉, 0.076 &gt; 0.047이므로 A와 B가 더 가깝다고 할 수 있음</a:t>
            </a:r>
          </a:p>
        </p:txBody>
      </p:sp>
      <p:sp>
        <p:nvSpPr>
          <p:cNvPr id="986" name="슬라이드 번호"/>
          <p:cNvSpPr txBox="1"/>
          <p:nvPr>
            <p:ph type="sldNum" sz="quarter" idx="2"/>
          </p:nvPr>
        </p:nvSpPr>
        <p:spPr>
          <a:xfrm>
            <a:off x="12196445" y="9192826"/>
            <a:ext cx="50266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87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9831" y="4343714"/>
            <a:ext cx="4464592" cy="1066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해밍 거리(Hamming distanc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해밍 거리(Hamming distance)</a:t>
            </a:r>
          </a:p>
        </p:txBody>
      </p:sp>
      <p:sp>
        <p:nvSpPr>
          <p:cNvPr id="990" name="두 개의 벡터에 동일한 패턴이 얼마나 겹치는지를 비교할 때 사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두 개의 벡터에 동일한 패턴이 얼마나 겹치는지를 비교할 때 사용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DNA 시퀀스에서 일정 구간 내에 동일한 패턴이 얼마나 있는지를 비교 등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코드 A와 B - 해밍 유사도 3/7(a, c, d 겹침), 해밍 거리는 4/7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코드 B와 C - 해밍 유사도는 2/7(f, r 겹침), 해밍 거리는 5/7</a:t>
            </a:r>
          </a:p>
        </p:txBody>
      </p:sp>
      <p:sp>
        <p:nvSpPr>
          <p:cNvPr id="991" name="슬라이드 번호"/>
          <p:cNvSpPr txBox="1"/>
          <p:nvPr>
            <p:ph type="sldNum" sz="quarter" idx="2"/>
          </p:nvPr>
        </p:nvSpPr>
        <p:spPr>
          <a:xfrm>
            <a:off x="12188063" y="9192826"/>
            <a:ext cx="51943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992" name="표"/>
          <p:cNvGraphicFramePr/>
          <p:nvPr/>
        </p:nvGraphicFramePr>
        <p:xfrm>
          <a:off x="3494935" y="4714943"/>
          <a:ext cx="6942436" cy="20689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87326"/>
                <a:gridCol w="791772"/>
                <a:gridCol w="791772"/>
                <a:gridCol w="791772"/>
                <a:gridCol w="791772"/>
                <a:gridCol w="791772"/>
                <a:gridCol w="791772"/>
                <a:gridCol w="791772"/>
              </a:tblGrid>
              <a:tr h="461527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34028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534028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34028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w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공간 거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공간 거리</a:t>
            </a:r>
          </a:p>
        </p:txBody>
      </p:sp>
      <p:sp>
        <p:nvSpPr>
          <p:cNvPr id="995" name="기하학의 공간(space) 상의 거리 - 유클리디언 (Euclidian) 거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기하학의 공간(space) 상의 거리 - 유클리디언 (Euclidian) 거리</a:t>
            </a:r>
          </a:p>
          <a:p>
            <a:pPr/>
          </a:p>
          <a:p>
            <a:pPr/>
          </a:p>
          <a:p>
            <a:pPr/>
            <a:r>
              <a:t>n 차원 공간상의 두 점의 거리</a:t>
            </a:r>
          </a:p>
        </p:txBody>
      </p:sp>
      <p:sp>
        <p:nvSpPr>
          <p:cNvPr id="996" name="슬라이드 번호"/>
          <p:cNvSpPr txBox="1"/>
          <p:nvPr>
            <p:ph type="sldNum" sz="quarter" idx="2"/>
          </p:nvPr>
        </p:nvSpPr>
        <p:spPr>
          <a:xfrm>
            <a:off x="12196725" y="9192826"/>
            <a:ext cx="50210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7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3593" y="3350860"/>
            <a:ext cx="5011803" cy="3051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image9.png" descr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7748" y="7612741"/>
            <a:ext cx="7809304" cy="1010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유사도 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유사도 예</a:t>
            </a:r>
          </a:p>
        </p:txBody>
      </p:sp>
      <p:sp>
        <p:nvSpPr>
          <p:cNvPr id="100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2" name="슬라이드 번호"/>
          <p:cNvSpPr txBox="1"/>
          <p:nvPr>
            <p:ph type="sldNum" sz="quarter" idx="2"/>
          </p:nvPr>
        </p:nvSpPr>
        <p:spPr>
          <a:xfrm>
            <a:off x="12185409" y="9192826"/>
            <a:ext cx="5247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03" name="표"/>
          <p:cNvGraphicFramePr/>
          <p:nvPr/>
        </p:nvGraphicFramePr>
        <p:xfrm>
          <a:off x="4375322" y="3080769"/>
          <a:ext cx="4464498" cy="15841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79371"/>
                <a:gridCol w="1195042"/>
                <a:gridCol w="1195042"/>
                <a:gridCol w="1195042"/>
              </a:tblGrid>
              <a:tr h="340975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몸무게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나이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4144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174cm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70kg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21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4144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170cm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61kg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27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4144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162cm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73kg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29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4" name="표"/>
          <p:cNvGraphicFramePr/>
          <p:nvPr/>
        </p:nvGraphicFramePr>
        <p:xfrm>
          <a:off x="1456071" y="5486198"/>
          <a:ext cx="10315699" cy="38669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151499"/>
                <a:gridCol w="5151499"/>
              </a:tblGrid>
              <a:tr h="626781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각 항목의 일괄 비교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정규화하여 비교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649356"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차원이 달라 의미가 없음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표준편차</a:t>
                      </a:r>
                      <a:r>
                        <a:t>: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키</a:t>
                      </a:r>
                      <a:r>
                        <a:t>-4cm,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몸무게</a:t>
                      </a:r>
                      <a:r>
                        <a:t>-3kg,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나이</a:t>
                      </a:r>
                      <a:r>
                        <a:t>-2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세</a:t>
                      </a:r>
                      <a:r>
                        <a:t>)</a:t>
                      </a: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절대값 비교의 약점을 극복</a:t>
                      </a:r>
                      <a:r>
                        <a:t>,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정규화 비교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578141">
                <a:tc grid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두 사람 사이의 유사성 측정에 대한 정확한 정의인가</a:t>
                      </a:r>
                      <a:r>
                        <a:t>?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1005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6373" y="6341541"/>
            <a:ext cx="3816425" cy="114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3536" y="6350968"/>
            <a:ext cx="3816425" cy="112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코사인(cosine) 유사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코사인(cosine) 유사도</a:t>
            </a:r>
          </a:p>
        </p:txBody>
      </p:sp>
      <p:sp>
        <p:nvSpPr>
          <p:cNvPr id="1009" name="공간상의 두 점이 만드는 각도를 기준으로         유사도를 측정하는 방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공간상의 두 점이 만드는 각도를 기준으로         유사도를 측정하는 방법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거리가 멀어도 두 점이 가리키는 방향이 같으면 서로 비슷하다고 보는 것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예시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B와 C가 A와 B보다 더 가깝다고 정의</a:t>
            </a:r>
          </a:p>
        </p:txBody>
      </p:sp>
      <p:sp>
        <p:nvSpPr>
          <p:cNvPr id="1010" name="슬라이드 번호"/>
          <p:cNvSpPr txBox="1"/>
          <p:nvPr>
            <p:ph type="sldNum" sz="quarter" idx="2"/>
          </p:nvPr>
        </p:nvSpPr>
        <p:spPr>
          <a:xfrm>
            <a:off x="12188063" y="9192826"/>
            <a:ext cx="51943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1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101" y="4088811"/>
            <a:ext cx="5145700" cy="3742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I 종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종류</a:t>
            </a:r>
          </a:p>
        </p:txBody>
      </p:sp>
      <p:sp>
        <p:nvSpPr>
          <p:cNvPr id="294" name="약한 AI: 특정한 문제를 해결하는 인공지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500"/>
              </a:spcBef>
              <a:buSzPct val="45000"/>
              <a:buBlip>
                <a:blip r:embed="rId2"/>
              </a:buBlip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약한 AI</a:t>
            </a:r>
            <a:r>
              <a:t>: 특정한 문제를 해결하는 인공지능</a:t>
            </a:r>
          </a:p>
          <a:p>
            <a:pPr lvl="1" marL="839611" indent="-395111">
              <a:spcBef>
                <a:spcPts val="1000"/>
              </a:spcBef>
              <a:defRPr sz="3200"/>
            </a:pPr>
            <a:r>
              <a:t>바둑의 알파고, 자율주행차</a:t>
            </a:r>
          </a:p>
          <a:p>
            <a:pPr>
              <a:spcBef>
                <a:spcPts val="1500"/>
              </a:spcBef>
              <a:buSzPct val="45000"/>
              <a:buBlip>
                <a:blip r:embed="rId2"/>
              </a:buBlip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강한 AI</a:t>
            </a:r>
            <a:r>
              <a:t>: 임의의 문제를 해결하는 (사람을 닮은) 인공지능</a:t>
            </a:r>
          </a:p>
          <a:p>
            <a:pPr lvl="1" marL="839611" indent="-395111">
              <a:spcBef>
                <a:spcPts val="1000"/>
              </a:spcBef>
              <a:defRPr sz="3200"/>
            </a:pPr>
            <a:r>
              <a:t>당분간 만들기 어려울 것</a:t>
            </a:r>
          </a:p>
          <a:p>
            <a:pPr lvl="1" marL="839611" indent="-395111">
              <a:spcBef>
                <a:spcPts val="1000"/>
              </a:spcBef>
              <a:defRPr sz="3200"/>
            </a:pPr>
          </a:p>
          <a:p>
            <a:pPr>
              <a:spcBef>
                <a:spcPts val="1500"/>
              </a:spcBef>
              <a:buSzPct val="45000"/>
              <a:buBlip>
                <a:blip r:embed="rId2"/>
              </a:buBlip>
            </a:pPr>
            <a:r>
              <a:t>앞으로 (약한) AI는 지금의 검색엔진이나 이메일처럼 누구나 쉽게 사용할 수 있는 도구가 될 것</a:t>
            </a:r>
          </a:p>
        </p:txBody>
      </p:sp>
      <p:sp>
        <p:nvSpPr>
          <p:cNvPr id="295" name="슬라이드 번호"/>
          <p:cNvSpPr txBox="1"/>
          <p:nvPr>
            <p:ph type="sldNum" sz="quarter" idx="4294967295"/>
          </p:nvPr>
        </p:nvSpPr>
        <p:spPr>
          <a:xfrm>
            <a:off x="12287073" y="9192826"/>
            <a:ext cx="32141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코사인(cosine) 유사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코사인(cosine) 유사도</a:t>
            </a:r>
          </a:p>
        </p:txBody>
      </p:sp>
      <p:sp>
        <p:nvSpPr>
          <p:cNvPr id="1014" name="코사인 유사도 공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코사인 유사도 공식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두 점이 정확히 같은 방향: cos(0) = 1(유사도) 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두 점이 서로 직각 방향: cos(90) = 0 =&gt; 동질성이 없고 서로 독립적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두 점이 서로 정반대 방향: cos(180) = -1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값의 범위: -1 ~ 1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텍스트 분석을 할 때 유사 성향 단어 또는 반대 성향 단어가 얼마나 같이   자주 등장하는지를 가지고 유사도를 측정할 때 사용</a:t>
            </a:r>
          </a:p>
        </p:txBody>
      </p:sp>
      <p:sp>
        <p:nvSpPr>
          <p:cNvPr id="1015" name="슬라이드 번호"/>
          <p:cNvSpPr txBox="1"/>
          <p:nvPr>
            <p:ph type="sldNum" sz="quarter" idx="2"/>
          </p:nvPr>
        </p:nvSpPr>
        <p:spPr>
          <a:xfrm>
            <a:off x="12169623" y="9192826"/>
            <a:ext cx="55631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6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4312" y="3323797"/>
            <a:ext cx="4717824" cy="119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코사인(cosine) 유사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코사인(cosine) 유사도</a:t>
            </a:r>
          </a:p>
        </p:txBody>
      </p:sp>
      <p:sp>
        <p:nvSpPr>
          <p:cNvPr id="101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0" name="슬라이드 번호"/>
          <p:cNvSpPr txBox="1"/>
          <p:nvPr>
            <p:ph type="sldNum" sz="quarter" idx="2"/>
          </p:nvPr>
        </p:nvSpPr>
        <p:spPr>
          <a:xfrm>
            <a:off x="12206364" y="9192826"/>
            <a:ext cx="48283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9" name="그룹"/>
          <p:cNvGrpSpPr/>
          <p:nvPr/>
        </p:nvGrpSpPr>
        <p:grpSpPr>
          <a:xfrm>
            <a:off x="868984" y="2241712"/>
            <a:ext cx="4315990" cy="3832286"/>
            <a:chOff x="0" y="0"/>
            <a:chExt cx="4315989" cy="3832284"/>
          </a:xfrm>
        </p:grpSpPr>
        <p:grpSp>
          <p:nvGrpSpPr>
            <p:cNvPr id="1025" name="그룹"/>
            <p:cNvGrpSpPr/>
            <p:nvPr/>
          </p:nvGrpSpPr>
          <p:grpSpPr>
            <a:xfrm>
              <a:off x="0" y="-1"/>
              <a:ext cx="4315990" cy="3832286"/>
              <a:chOff x="0" y="0"/>
              <a:chExt cx="4315989" cy="3832284"/>
            </a:xfrm>
          </p:grpSpPr>
          <p:pic>
            <p:nvPicPr>
              <p:cNvPr id="1021" name="image14.png" descr="image1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10411" r="0" b="0"/>
              <a:stretch>
                <a:fillRect/>
              </a:stretch>
            </p:blipFill>
            <p:spPr>
              <a:xfrm>
                <a:off x="0" y="0"/>
                <a:ext cx="4315990" cy="3832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22" name="선"/>
              <p:cNvSpPr/>
              <p:nvPr/>
            </p:nvSpPr>
            <p:spPr>
              <a:xfrm flipH="1">
                <a:off x="888426" y="884060"/>
                <a:ext cx="564410" cy="1889592"/>
              </a:xfrm>
              <a:prstGeom prst="line">
                <a:avLst/>
              </a:prstGeom>
              <a:noFill/>
              <a:ln w="12700" cap="flat">
                <a:solidFill>
                  <a:srgbClr val="0089C7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023" name="선"/>
              <p:cNvSpPr/>
              <p:nvPr/>
            </p:nvSpPr>
            <p:spPr>
              <a:xfrm flipH="1">
                <a:off x="888426" y="884060"/>
                <a:ext cx="1728550" cy="1889593"/>
              </a:xfrm>
              <a:prstGeom prst="line">
                <a:avLst/>
              </a:prstGeom>
              <a:noFill/>
              <a:ln w="12700" cap="flat">
                <a:solidFill>
                  <a:srgbClr val="0089C7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024" name="선"/>
              <p:cNvSpPr/>
              <p:nvPr/>
            </p:nvSpPr>
            <p:spPr>
              <a:xfrm flipH="1">
                <a:off x="888426" y="2320880"/>
                <a:ext cx="2336840" cy="452772"/>
              </a:xfrm>
              <a:prstGeom prst="line">
                <a:avLst/>
              </a:prstGeom>
              <a:noFill/>
              <a:ln w="12700" cap="flat">
                <a:solidFill>
                  <a:srgbClr val="0089C7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1026" name="a (1,4)"/>
            <p:cNvSpPr txBox="1"/>
            <p:nvPr/>
          </p:nvSpPr>
          <p:spPr>
            <a:xfrm>
              <a:off x="1132824" y="396627"/>
              <a:ext cx="942156" cy="51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1300480">
                <a:defRPr b="1" baseline="-19458"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 (1,4)</a:t>
              </a:r>
            </a:p>
          </p:txBody>
        </p:sp>
        <p:sp>
          <p:nvSpPr>
            <p:cNvPr id="1027" name="b (3,4)"/>
            <p:cNvSpPr txBox="1"/>
            <p:nvPr/>
          </p:nvSpPr>
          <p:spPr>
            <a:xfrm>
              <a:off x="2377544" y="396627"/>
              <a:ext cx="910282" cy="51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1300480">
                <a:defRPr b="1" baseline="-19458"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 (3,4)</a:t>
              </a:r>
            </a:p>
          </p:txBody>
        </p:sp>
        <p:sp>
          <p:nvSpPr>
            <p:cNvPr id="1028" name="c (4,1)"/>
            <p:cNvSpPr txBox="1"/>
            <p:nvPr/>
          </p:nvSpPr>
          <p:spPr>
            <a:xfrm>
              <a:off x="3008989" y="1856850"/>
              <a:ext cx="877133" cy="51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1300480">
                <a:defRPr b="1" baseline="-19458"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 (4,1)</a:t>
              </a:r>
            </a:p>
          </p:txBody>
        </p:sp>
      </p:grpSp>
      <p:pic>
        <p:nvPicPr>
          <p:cNvPr id="1030" name="image15.png" descr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9853" y="3040093"/>
            <a:ext cx="6809570" cy="1428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17.png" descr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009" y="6433527"/>
            <a:ext cx="6407574" cy="220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연관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연관분석</a:t>
            </a:r>
          </a:p>
        </p:txBody>
      </p:sp>
      <p:sp>
        <p:nvSpPr>
          <p:cNvPr id="1034" name="둘 또는 둘 이상의 사건이 얼마나 연관성 있게 발생하는지 발생 패턴을 분석하는 것(패턴 분석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둘 또는 둘 이상의 사건이 얼마나 연관성 있게 발생하는지 발생 패턴을 분석하는 것(패턴 분석)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맥주를 사는 사람이 혹시 치즈도 같이 구매 하는가?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표현법: {맥주} -&gt; {치즈}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실제로는 {치즈} -&gt; {맥주}도 가능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연관관계(item set)의 의미: {맥주, 치즈}</a:t>
            </a:r>
          </a:p>
          <a:p>
            <a:pPr marL="351155" indent="-351155" defTabSz="461518">
              <a:lnSpc>
                <a:spcPts val="3900"/>
              </a:lnSpc>
              <a:spcBef>
                <a:spcPts val="3300"/>
              </a:spcBef>
              <a:defRPr sz="3239"/>
            </a:pPr>
            <a:r>
              <a:t>적용 사례: 암 발생 여부, 부당한 보험금 청구, 도난 카드 사용 여부, 소비자의 거래처 변경</a:t>
            </a:r>
          </a:p>
        </p:txBody>
      </p:sp>
      <p:sp>
        <p:nvSpPr>
          <p:cNvPr id="1035" name="슬라이드 번호"/>
          <p:cNvSpPr txBox="1"/>
          <p:nvPr>
            <p:ph type="sldNum" sz="quarter" idx="2"/>
          </p:nvPr>
        </p:nvSpPr>
        <p:spPr>
          <a:xfrm>
            <a:off x="12184292" y="9192826"/>
            <a:ext cx="52697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연관분석 개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연관분석 개념</a:t>
            </a:r>
          </a:p>
        </p:txBody>
      </p:sp>
      <p:sp>
        <p:nvSpPr>
          <p:cNvPr id="1038" name="룰(rule): 연관 관계를 나타내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룰(rule): 연관 관계를 나타내는 것</a:t>
            </a:r>
          </a:p>
          <a:p>
            <a:pPr/>
            <a:r>
              <a:t>전체를 대상으로 모든 가능한 조합을 분석하는 것은 어려움</a:t>
            </a:r>
          </a:p>
          <a:p>
            <a:pPr/>
            <a:r>
              <a:t>어느 정도 발생 빈도가 높은 룰을 대상으로 분석</a:t>
            </a:r>
          </a:p>
          <a:p>
            <a:pPr lvl="1">
              <a:buBlip>
                <a:blip r:embed="rId2"/>
              </a:buBlip>
            </a:pPr>
            <a:r>
              <a:t>지지도(support)</a:t>
            </a:r>
          </a:p>
          <a:p>
            <a:pPr lvl="1">
              <a:buBlip>
                <a:blip r:embed="rId2"/>
              </a:buBlip>
            </a:pPr>
            <a:r>
              <a:t>신뢰도(confidence)</a:t>
            </a:r>
          </a:p>
        </p:txBody>
      </p:sp>
      <p:sp>
        <p:nvSpPr>
          <p:cNvPr id="1039" name="슬라이드 번호"/>
          <p:cNvSpPr txBox="1"/>
          <p:nvPr>
            <p:ph type="sldNum" sz="quarter" idx="2"/>
          </p:nvPr>
        </p:nvSpPr>
        <p:spPr>
          <a:xfrm>
            <a:off x="12184012" y="9192826"/>
            <a:ext cx="52753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지지도(suppor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지지도(support)</a:t>
            </a:r>
          </a:p>
        </p:txBody>
      </p:sp>
      <p:sp>
        <p:nvSpPr>
          <p:cNvPr id="1042" name="전체 트랜잭션 수에서 특정 아이템 셋이 발생한 확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전체 트랜잭션 수에서 특정 아이템 셋이 발생한 확률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트랜잭션이란 하나의 장바구니 정보, 한번의 은행 거래처럼 한꺼번에 발생한 하나의 데이터 처리 기록을 의미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아이템셋 X의 지지도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     support(X) = count(X) / N  ≈ P(A∩B)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전체 트랜잭션 수: N (ex. 전체 구매횟수)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특정 아이템셋 X의 발생 횟수: count(X)</a:t>
            </a:r>
          </a:p>
        </p:txBody>
      </p:sp>
      <p:sp>
        <p:nvSpPr>
          <p:cNvPr id="1043" name="슬라이드 번호"/>
          <p:cNvSpPr txBox="1"/>
          <p:nvPr>
            <p:ph type="sldNum" sz="quarter" idx="2"/>
          </p:nvPr>
        </p:nvSpPr>
        <p:spPr>
          <a:xfrm>
            <a:off x="12178843" y="9192826"/>
            <a:ext cx="53787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6" name="장바구니 데이터 아이템 셋 (N = 5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장바구니 데이터 아이템 셋 (N = 5)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아이템셋 {건강카드, 꽃}의 지지도(support)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지지도는 3 / 5 = 0.6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건강카드와 꽃을 함께 구매한 사람이 60%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support for {건강카드} -&gt; {꽃} = 0.6   #인과관계 아님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단일 항목 {사탕}의 지지도는 2/5 = 0.4 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고객의 40%가 사탕을 구매</a:t>
            </a:r>
          </a:p>
        </p:txBody>
      </p:sp>
      <p:sp>
        <p:nvSpPr>
          <p:cNvPr id="1047" name="슬라이드 번호"/>
          <p:cNvSpPr txBox="1"/>
          <p:nvPr>
            <p:ph type="sldNum" sz="quarter" idx="2"/>
          </p:nvPr>
        </p:nvSpPr>
        <p:spPr>
          <a:xfrm>
            <a:off x="12188063" y="9192826"/>
            <a:ext cx="51943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50" name="그룹"/>
          <p:cNvGrpSpPr/>
          <p:nvPr/>
        </p:nvGrpSpPr>
        <p:grpSpPr>
          <a:xfrm>
            <a:off x="8918789" y="2362837"/>
            <a:ext cx="4109135" cy="3610732"/>
            <a:chOff x="0" y="0"/>
            <a:chExt cx="4109133" cy="3610730"/>
          </a:xfrm>
        </p:grpSpPr>
        <p:sp>
          <p:nvSpPr>
            <p:cNvPr id="1048" name="직사각형"/>
            <p:cNvSpPr/>
            <p:nvPr/>
          </p:nvSpPr>
          <p:spPr>
            <a:xfrm>
              <a:off x="0" y="572625"/>
              <a:ext cx="4109134" cy="2465481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905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9" name="{꽃, 건강카드, 아이스크림}…"/>
            <p:cNvSpPr txBox="1"/>
            <p:nvPr/>
          </p:nvSpPr>
          <p:spPr>
            <a:xfrm>
              <a:off x="0" y="-1"/>
              <a:ext cx="4109134" cy="361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곰 인형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풍선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사탕</a:t>
              </a:r>
              <a:r>
                <a:t>}</a:t>
              </a:r>
            </a:p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사탕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}</a:t>
              </a:r>
            </a:p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곰 인형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풍선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  <a:p>
              <a:pPr algn="l" defTabSz="914400">
                <a:spcBef>
                  <a:spcPts val="6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신뢰도(confidenc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신뢰도(confidence)</a:t>
            </a:r>
          </a:p>
        </p:txBody>
      </p:sp>
      <p:sp>
        <p:nvSpPr>
          <p:cNvPr id="1053" name="신뢰도란 한 아이템의 발생이 다른 아이템의 발생을 얼마나 믿을만하게 설명해 주는지를 나타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신뢰도란 한 아이템의 발생이 다른 아이템의 발생을 얼마나 믿을만하게 설명해 주는지를 나타냄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아이템 X의 발생과 관련 있는 아이템 Y의 신뢰도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X, Y가 동시에 발생하는 지지도 / X의 지지도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조건부 확률의 개념과 유사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confidence(X→Y) = support(X,Y) / support (X)     ≈ P(Y|X)</a:t>
            </a:r>
          </a:p>
        </p:txBody>
      </p:sp>
      <p:sp>
        <p:nvSpPr>
          <p:cNvPr id="1054" name="슬라이드 번호"/>
          <p:cNvSpPr txBox="1"/>
          <p:nvPr>
            <p:ph type="sldNum" sz="quarter" idx="2"/>
          </p:nvPr>
        </p:nvSpPr>
        <p:spPr>
          <a:xfrm>
            <a:off x="12179681" y="9192826"/>
            <a:ext cx="536195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7" name="{꽃} -&gt; {건강카드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{꽃} -&gt; {건강카드}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0.6 / 0.8 = 0.75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꽃을 산 사람의 75%는 건강카드도 같이 구매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 {건강카드} -&gt; {꽃}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0.6 / 0.6＝1.0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건강카드를 산 사람은 모두 꽃도 구매</a:t>
            </a:r>
          </a:p>
          <a:p>
            <a:pPr marL="364489" indent="-364489" defTabSz="479044">
              <a:lnSpc>
                <a:spcPts val="4100"/>
              </a:lnSpc>
              <a:spcBef>
                <a:spcPts val="3400"/>
              </a:spcBef>
              <a:defRPr sz="3362"/>
            </a:pPr>
            <a:r>
              <a:t>==&gt; 꽃을 홍보하는 것보다 건강카드를 홍보하는 것이 더 유리</a:t>
            </a:r>
          </a:p>
        </p:txBody>
      </p:sp>
      <p:sp>
        <p:nvSpPr>
          <p:cNvPr id="1058" name="슬라이드 번호"/>
          <p:cNvSpPr txBox="1"/>
          <p:nvPr>
            <p:ph type="sldNum" sz="quarter" idx="2"/>
          </p:nvPr>
        </p:nvSpPr>
        <p:spPr>
          <a:xfrm>
            <a:off x="12188343" y="9192826"/>
            <a:ext cx="51887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61" name="그룹"/>
          <p:cNvGrpSpPr/>
          <p:nvPr/>
        </p:nvGrpSpPr>
        <p:grpSpPr>
          <a:xfrm>
            <a:off x="9146506" y="2698503"/>
            <a:ext cx="3442044" cy="2903139"/>
            <a:chOff x="0" y="0"/>
            <a:chExt cx="3442042" cy="2903138"/>
          </a:xfrm>
        </p:grpSpPr>
        <p:sp>
          <p:nvSpPr>
            <p:cNvPr id="1059" name="직사각형"/>
            <p:cNvSpPr/>
            <p:nvPr/>
          </p:nvSpPr>
          <p:spPr>
            <a:xfrm>
              <a:off x="0" y="472219"/>
              <a:ext cx="3442043" cy="19587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905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0" name="{꽃, 건강카드, 아이스크림}…"/>
            <p:cNvSpPr txBox="1"/>
            <p:nvPr/>
          </p:nvSpPr>
          <p:spPr>
            <a:xfrm>
              <a:off x="0" y="0"/>
              <a:ext cx="3442043" cy="2903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곰 인형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풍선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사탕</a:t>
              </a:r>
              <a:r>
                <a:t>}</a:t>
              </a:r>
            </a:p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사탕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}</a:t>
              </a:r>
            </a:p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곰 인형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풍선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  <a:p>
              <a:pPr algn="l" defTabSz="914400">
                <a:spcBef>
                  <a:spcPts val="400"/>
                </a:spcBef>
                <a:defRPr baseline="-25000" sz="2400">
                  <a:latin typeface="Arial"/>
                  <a:ea typeface="Arial"/>
                  <a:cs typeface="Arial"/>
                  <a:sym typeface="Arial"/>
                </a:defRPr>
              </a:pPr>
              <a:r>
                <a:t>{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꽃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건강카드</a:t>
              </a:r>
              <a:r>
                <a:t>,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아이스크림</a:t>
              </a: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사전확률 알고리즘(apriori algorith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사전확률 알고리즘(apriori algorithm)</a:t>
            </a:r>
          </a:p>
        </p:txBody>
      </p:sp>
      <p:sp>
        <p:nvSpPr>
          <p:cNvPr id="1064" name="전체 경우의 수를 조사하는 것은 현실적으로 불가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전체 경우의 수를 조사하는 것은 현실적으로 불가능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자주 발생하는 아이템 셋을 찾아내는 알고리즘으로 사전확률 알고리즘(apriori algorithm)이 널리 사용됨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자주 발생하는 아이템 셋은 그 부분 집합도 자주 발생한다는 원리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{맥주, 치즈, 땅콩} 아이템 셋의 매출이 높다면 이의 부분 집합인 {맥주, 치즈} 또는 {맥주, 땅콩}의 아이템 셋도 각각 발생 빈도가 높아야 한다는 것</a:t>
            </a:r>
          </a:p>
        </p:txBody>
      </p:sp>
      <p:sp>
        <p:nvSpPr>
          <p:cNvPr id="1065" name="슬라이드 번호"/>
          <p:cNvSpPr txBox="1"/>
          <p:nvPr>
            <p:ph type="sldNum" sz="quarter" idx="2"/>
          </p:nvPr>
        </p:nvSpPr>
        <p:spPr>
          <a:xfrm>
            <a:off x="12177027" y="9192826"/>
            <a:ext cx="54150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7. 군집 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7. 군집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지능의 차원이 다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지능의 차원이 다름</a:t>
            </a:r>
          </a:p>
        </p:txBody>
      </p:sp>
      <p:sp>
        <p:nvSpPr>
          <p:cNvPr id="298" name="화살표"/>
          <p:cNvSpPr/>
          <p:nvPr/>
        </p:nvSpPr>
        <p:spPr>
          <a:xfrm>
            <a:off x="1215981" y="5290562"/>
            <a:ext cx="4909381" cy="474340"/>
          </a:xfrm>
          <a:prstGeom prst="rightArrow">
            <a:avLst>
              <a:gd name="adj1" fmla="val 21420"/>
              <a:gd name="adj2" fmla="val 60802"/>
            </a:avLst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9" name="기계지능"/>
          <p:cNvSpPr txBox="1"/>
          <p:nvPr/>
        </p:nvSpPr>
        <p:spPr>
          <a:xfrm>
            <a:off x="3118717" y="3295353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기계지능</a:t>
            </a:r>
          </a:p>
        </p:txBody>
      </p:sp>
      <p:sp>
        <p:nvSpPr>
          <p:cNvPr id="300" name="화살표"/>
          <p:cNvSpPr/>
          <p:nvPr/>
        </p:nvSpPr>
        <p:spPr>
          <a:xfrm rot="19501697">
            <a:off x="987074" y="4530808"/>
            <a:ext cx="5280955" cy="474340"/>
          </a:xfrm>
          <a:prstGeom prst="rightArrow">
            <a:avLst>
              <a:gd name="adj1" fmla="val 21420"/>
              <a:gd name="adj2" fmla="val 6080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301" name="화살표"/>
          <p:cNvSpPr/>
          <p:nvPr/>
        </p:nvSpPr>
        <p:spPr>
          <a:xfrm rot="2156402">
            <a:off x="856667" y="6273087"/>
            <a:ext cx="6250131" cy="474340"/>
          </a:xfrm>
          <a:prstGeom prst="rightArrow">
            <a:avLst>
              <a:gd name="adj1" fmla="val 21420"/>
              <a:gd name="adj2" fmla="val 60802"/>
            </a:avLst>
          </a:prstGeom>
          <a:solidFill>
            <a:schemeClr val="accent3">
              <a:hueOff val="-546623"/>
              <a:satOff val="7767"/>
              <a:lumOff val="-14512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2" name="인공지능(AI)"/>
          <p:cNvSpPr txBox="1"/>
          <p:nvPr/>
        </p:nvSpPr>
        <p:spPr>
          <a:xfrm>
            <a:off x="3458024" y="4871362"/>
            <a:ext cx="24062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인공지능(AI)</a:t>
            </a:r>
          </a:p>
        </p:txBody>
      </p:sp>
      <p:sp>
        <p:nvSpPr>
          <p:cNvPr id="303" name="휴먼지능"/>
          <p:cNvSpPr txBox="1"/>
          <p:nvPr/>
        </p:nvSpPr>
        <p:spPr>
          <a:xfrm>
            <a:off x="3250937" y="7255289"/>
            <a:ext cx="16962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휴먼지능</a:t>
            </a:r>
          </a:p>
        </p:txBody>
      </p:sp>
      <p:pic>
        <p:nvPicPr>
          <p:cNvPr id="3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6012" y="2663573"/>
            <a:ext cx="4509832" cy="114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cubul-rubik.png" descr="cubul-rubik.png"/>
          <p:cNvPicPr>
            <a:picLocks noChangeAspect="1"/>
          </p:cNvPicPr>
          <p:nvPr/>
        </p:nvPicPr>
        <p:blipFill>
          <a:blip r:embed="rId3">
            <a:extLst/>
          </a:blip>
          <a:srcRect l="2248" t="4522" r="2248" b="16672"/>
          <a:stretch>
            <a:fillRect/>
          </a:stretch>
        </p:blipFill>
        <p:spPr>
          <a:xfrm>
            <a:off x="6696983" y="6810825"/>
            <a:ext cx="3588163" cy="2694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169" y="4221740"/>
            <a:ext cx="3999517" cy="227714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슬라이드 번호"/>
          <p:cNvSpPr txBox="1"/>
          <p:nvPr>
            <p:ph type="sldNum" sz="quarter" idx="4294967295"/>
          </p:nvPr>
        </p:nvSpPr>
        <p:spPr>
          <a:xfrm>
            <a:off x="12294388" y="9192826"/>
            <a:ext cx="30678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클러스터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클러스터링</a:t>
            </a:r>
          </a:p>
        </p:txBody>
      </p:sp>
      <p:sp>
        <p:nvSpPr>
          <p:cNvPr id="1070" name="주어진 항목들을 성격이 비슷한 것들끼리 모으는 것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주어진 항목들을 성격이 비슷한 것들끼리 모으는 것</a:t>
            </a:r>
          </a:p>
        </p:txBody>
      </p:sp>
      <p:sp>
        <p:nvSpPr>
          <p:cNvPr id="1071" name="슬라이드 번호"/>
          <p:cNvSpPr txBox="1"/>
          <p:nvPr>
            <p:ph type="sldNum" sz="quarter" idx="2"/>
          </p:nvPr>
        </p:nvSpPr>
        <p:spPr>
          <a:xfrm>
            <a:off x="12178284" y="9192826"/>
            <a:ext cx="538989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2" name="EMB000014105a32" descr="EMB000014105a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001" y="4388126"/>
            <a:ext cx="9792798" cy="4823904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클러스터 수, 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클러스터 수, k</a:t>
            </a:r>
          </a:p>
        </p:txBody>
      </p:sp>
      <p:sp>
        <p:nvSpPr>
          <p:cNvPr id="1075" name="나눌 집단의 개수(k)를 먼저 찾아야 함 (미리 정해주지 않은 경우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나눌 집단의 개수(k)를 먼저 찾아야 함 (미리 정해주지 않은 경우)</a:t>
            </a:r>
          </a:p>
        </p:txBody>
      </p:sp>
      <p:sp>
        <p:nvSpPr>
          <p:cNvPr id="1076" name="슬라이드 번호"/>
          <p:cNvSpPr txBox="1"/>
          <p:nvPr>
            <p:ph type="sldNum" sz="quarter" idx="2"/>
          </p:nvPr>
        </p:nvSpPr>
        <p:spPr>
          <a:xfrm>
            <a:off x="12215026" y="9192826"/>
            <a:ext cx="46550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7" name="EMB0000167c1926" descr="EMB0000167c19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81" y="4189412"/>
            <a:ext cx="4582102" cy="4955945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078" name="EMB0000167c1929" descr="EMB0000167c19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6288" y="4189412"/>
            <a:ext cx="4582102" cy="4955945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덴드로그램(dendrogra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덴드로그램(dendrogram)</a:t>
            </a:r>
          </a:p>
        </p:txBody>
      </p:sp>
      <p:sp>
        <p:nvSpPr>
          <p:cNvPr id="108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2" name="슬라이드 번호"/>
          <p:cNvSpPr txBox="1"/>
          <p:nvPr>
            <p:ph type="sldNum" sz="quarter" idx="2"/>
          </p:nvPr>
        </p:nvSpPr>
        <p:spPr>
          <a:xfrm>
            <a:off x="12192953" y="9192826"/>
            <a:ext cx="50965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138" y="3313254"/>
            <a:ext cx="7758065" cy="6041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클러스터링 알고리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클러스터링 알고리즘</a:t>
            </a:r>
          </a:p>
        </p:txBody>
      </p:sp>
      <p:sp>
        <p:nvSpPr>
          <p:cNvPr id="1086" name="조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조건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같은 그룹 내의 항목들은 서로 속성이 비슷함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다른 그룹에 속한 항목과는 속성이 서로 다름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활용 사례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구매 패턴이 비슷한 사람들을 구분하여 마케팅 대상을 나누는 작업(고객 세분화)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영화 취향이 비슷한 사람들의 그루핑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음식 선호도 구분할 때의 그루핑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비정상 패턴 (이상치) 식별에도 사용</a:t>
            </a:r>
          </a:p>
        </p:txBody>
      </p:sp>
      <p:sp>
        <p:nvSpPr>
          <p:cNvPr id="1087" name="슬라이드 번호"/>
          <p:cNvSpPr txBox="1"/>
          <p:nvPr>
            <p:ph type="sldNum" sz="quarter" idx="2"/>
          </p:nvPr>
        </p:nvSpPr>
        <p:spPr>
          <a:xfrm>
            <a:off x="12192674" y="9192826"/>
            <a:ext cx="51021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k-means 알고리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 알고리즘</a:t>
            </a:r>
          </a:p>
        </p:txBody>
      </p:sp>
      <p:sp>
        <p:nvSpPr>
          <p:cNvPr id="1090" name="클러스터링 수행 시 많이 사용되는 알고리즘으로                   동작이 간단하고 성능이 우수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클러스터링 수행 시 많이 사용되는 알고리즘으로                   동작이 간단하고 성능이 우수함</a:t>
            </a:r>
          </a:p>
          <a:p>
            <a:pPr/>
            <a:r>
              <a:t>전체 항목을 K개의 그룹으로 나누고, 각 그룹 내의 항목들 간의 거리는 가능한 작게 만들고, 서로 다른 그룹의 항목과는 가능한 멀게 나누는 방법</a:t>
            </a:r>
          </a:p>
        </p:txBody>
      </p:sp>
      <p:sp>
        <p:nvSpPr>
          <p:cNvPr id="1091" name="슬라이드 번호"/>
          <p:cNvSpPr txBox="1"/>
          <p:nvPr>
            <p:ph type="sldNum" sz="quarter" idx="2"/>
          </p:nvPr>
        </p:nvSpPr>
        <p:spPr>
          <a:xfrm>
            <a:off x="12187505" y="9192826"/>
            <a:ext cx="52054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2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4940" y="6494130"/>
            <a:ext cx="2568969" cy="238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image18.png" descr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6459" y="6346277"/>
            <a:ext cx="3529571" cy="3105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k-means 알고리즘 동작 방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 알고리즘 동작 방식</a:t>
            </a:r>
          </a:p>
        </p:txBody>
      </p:sp>
      <p:sp>
        <p:nvSpPr>
          <p:cNvPr id="1096" name="공간상에 임의의 k 개의 임의의 초기 지점(cluster center)을 정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공간상에 임의의 k 개의 임의의 초기 지점(cluster center)을 정함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초기 지점을 중심으로 거리가 가까운 항목을 선택하여 클러스터 공간을 나눔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다음으로 현재 각 클러스터에 포함된 항목들의 평균 위치를 구해 이를 새로운 클러스터 중점(centroid)으로 변경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새로 설정된 센트로이드를 중심으로 경계를 다시 그림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각 항목들이 소속된 클러스터가 바뀔 수 있음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변경된 항목들을 가지고 클러스터 중심을 다시 계산</a:t>
            </a:r>
          </a:p>
          <a:p>
            <a:pPr marL="311150" indent="-311150" defTabSz="408940">
              <a:lnSpc>
                <a:spcPts val="3500"/>
              </a:lnSpc>
              <a:spcBef>
                <a:spcPts val="2900"/>
              </a:spcBef>
              <a:defRPr sz="2870"/>
            </a:pPr>
            <a:r>
              <a:t>더 이상 클러스터의 모양이 바뀌지 않을 때까지 반복 수행함</a:t>
            </a:r>
          </a:p>
        </p:txBody>
      </p:sp>
      <p:sp>
        <p:nvSpPr>
          <p:cNvPr id="1097" name="슬라이드 번호"/>
          <p:cNvSpPr txBox="1"/>
          <p:nvPr>
            <p:ph type="sldNum" sz="quarter" idx="2"/>
          </p:nvPr>
        </p:nvSpPr>
        <p:spPr>
          <a:xfrm>
            <a:off x="12196725" y="9192826"/>
            <a:ext cx="50210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적절한 k 값 선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적절한 k 값 선택</a:t>
            </a:r>
          </a:p>
        </p:txBody>
      </p:sp>
      <p:sp>
        <p:nvSpPr>
          <p:cNvPr id="1100" name="k 값의 범위: 1 ≤ k ≤ N, N은 전체 샘플의 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 값의 범위: 1 ≤ k ≤ N, N은 전체 샘플의 수</a:t>
            </a:r>
          </a:p>
          <a:p>
            <a:pPr/>
            <a:r>
              <a:t>각 클러스터에 속한 샘플들의 동질성(homogeneity) 이 만족되는 적절히 큰 k 값을 선택해야 함</a:t>
            </a:r>
          </a:p>
        </p:txBody>
      </p:sp>
      <p:sp>
        <p:nvSpPr>
          <p:cNvPr id="1101" name="슬라이드 번호"/>
          <p:cNvSpPr txBox="1"/>
          <p:nvPr>
            <p:ph type="sldNum" sz="quarter" idx="2"/>
          </p:nvPr>
        </p:nvSpPr>
        <p:spPr>
          <a:xfrm>
            <a:off x="12188343" y="9192826"/>
            <a:ext cx="51887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2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793" y="5048660"/>
            <a:ext cx="5225345" cy="4455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5" name="k＝N인 경우, 각 클러스터 그룹에 항목이 한 개씩만 들어 있으므로 동질성은 최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k＝N인 경우, 각 클러스터 그룹에 항목이 한 개씩만 들어 있으므로 동질성은 최고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다른 극단적인 경우로, k=1로 하여 클러스터를 하나만 만들면 하나의 클러스터에 모두 모여 있으므로 동질성은 최악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k값을 점점 올리면 동질성이 점차 좋아질 것임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그래프에서 변곡점(elbow point) 위치를 택함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k 값을 주관적(경험, 지식 등)으로 정하는 경우가 많음</a:t>
            </a:r>
          </a:p>
        </p:txBody>
      </p:sp>
      <p:sp>
        <p:nvSpPr>
          <p:cNvPr id="1106" name="슬라이드 번호"/>
          <p:cNvSpPr txBox="1"/>
          <p:nvPr>
            <p:ph type="sldNum" sz="quarter" idx="2"/>
          </p:nvPr>
        </p:nvSpPr>
        <p:spPr>
          <a:xfrm>
            <a:off x="12197004" y="9192826"/>
            <a:ext cx="5015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0" name="슬라이드 번호"/>
          <p:cNvSpPr txBox="1"/>
          <p:nvPr>
            <p:ph type="sldNum" sz="quarter" idx="2"/>
          </p:nvPr>
        </p:nvSpPr>
        <p:spPr>
          <a:xfrm>
            <a:off x="12185689" y="9192826"/>
            <a:ext cx="5241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1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82" y="2602976"/>
            <a:ext cx="6178547" cy="4751865"/>
          </a:xfrm>
          <a:prstGeom prst="rect">
            <a:avLst/>
          </a:prstGeom>
          <a:ln w="12700">
            <a:solidFill>
              <a:srgbClr val="D9D9D9"/>
            </a:solidFill>
          </a:ln>
        </p:spPr>
      </p:pic>
      <p:pic>
        <p:nvPicPr>
          <p:cNvPr id="1112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005" y="2619404"/>
            <a:ext cx="6135827" cy="4719009"/>
          </a:xfrm>
          <a:prstGeom prst="rect">
            <a:avLst/>
          </a:prstGeom>
          <a:ln w="12700">
            <a:solidFill>
              <a:srgbClr val="D9D9D9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8. 분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8. 분류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I는 보편적인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AI는 보편적인 도구</a:t>
            </a:r>
          </a:p>
        </p:txBody>
      </p:sp>
      <p:sp>
        <p:nvSpPr>
          <p:cNvPr id="31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3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7662" y="3040375"/>
            <a:ext cx="6569476" cy="542545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슬라이드 번호"/>
          <p:cNvSpPr txBox="1"/>
          <p:nvPr>
            <p:ph type="sldNum" sz="quarter" idx="4294967295"/>
          </p:nvPr>
        </p:nvSpPr>
        <p:spPr>
          <a:xfrm>
            <a:off x="12284444" y="9192826"/>
            <a:ext cx="32667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분류(classific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분류(classification)</a:t>
            </a:r>
          </a:p>
        </p:txBody>
      </p:sp>
      <p:sp>
        <p:nvSpPr>
          <p:cNvPr id="1117" name="분류(classification)란 어떤 항목(item)이 어느 그룹에 속하는지를 판별하는 기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분류(classification)란 어떤 항목(item)이 어느 그룹에 속하는지를 판별하는 기능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적용 사례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새로 도착한 메일의 스팸 여부 판별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우수 고객 판별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신입사원 선발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투자 대상 회사 선택</a:t>
            </a:r>
          </a:p>
        </p:txBody>
      </p:sp>
      <p:sp>
        <p:nvSpPr>
          <p:cNvPr id="1118" name="슬라이드 번호"/>
          <p:cNvSpPr txBox="1"/>
          <p:nvPr>
            <p:ph type="sldNum" sz="quarter" idx="2"/>
          </p:nvPr>
        </p:nvSpPr>
        <p:spPr>
          <a:xfrm>
            <a:off x="12166969" y="9192826"/>
            <a:ext cx="5616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매장 손님의 국적 분류 예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매장 손님의 국적 분류 예측</a:t>
            </a:r>
          </a:p>
        </p:txBody>
      </p:sp>
      <p:sp>
        <p:nvSpPr>
          <p:cNvPr id="1121" name="건물 입구에서부터 직원이 있는 곳까지 걸어 들어오는 시간과 걸어오면서 주변의 상품을 둘러보는 횟수, 성별을 사용하여 국적 분류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건물 입구에서부터 직원이 있는 곳까지 걸어 들어오는 시간과 걸어오면서 주변의 상품을 둘러보는 횟수, 성별을 사용하여 국적 분류</a:t>
            </a:r>
          </a:p>
        </p:txBody>
      </p:sp>
      <p:sp>
        <p:nvSpPr>
          <p:cNvPr id="1122" name="슬라이드 번호"/>
          <p:cNvSpPr txBox="1"/>
          <p:nvPr>
            <p:ph type="sldNum" sz="quarter" idx="2"/>
          </p:nvPr>
        </p:nvSpPr>
        <p:spPr>
          <a:xfrm>
            <a:off x="12203710" y="9192826"/>
            <a:ext cx="48813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3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443" y="5129977"/>
            <a:ext cx="6374946" cy="3666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EMB000010b82534" descr="EMB000010b825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8128" y="4570112"/>
            <a:ext cx="5192354" cy="5041602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의사결정 트리(decision tre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의사결정 트리(decision tree)</a:t>
            </a:r>
          </a:p>
        </p:txBody>
      </p:sp>
      <p:sp>
        <p:nvSpPr>
          <p:cNvPr id="1127" name="분류 기법 적용에서 가장 많이 사용하는 방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분류 기법 적용에서 가장 많이 사용하는 방법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분류 작업을 수행하기 위해 한번에 한 특성 변수씩  해석 가능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의사결정 트리 모델을 사용하면 동작을 설명하기 수월함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대출 거부 사유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신용도가 낮은 이유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불합격 사유 등</a:t>
            </a:r>
          </a:p>
        </p:txBody>
      </p:sp>
      <p:sp>
        <p:nvSpPr>
          <p:cNvPr id="1128" name="슬라이드 번호"/>
          <p:cNvSpPr txBox="1"/>
          <p:nvPr>
            <p:ph type="sldNum" sz="quarter" idx="2"/>
          </p:nvPr>
        </p:nvSpPr>
        <p:spPr>
          <a:xfrm>
            <a:off x="12181637" y="9192826"/>
            <a:ext cx="53228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의사결정 트리 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의사결정 트리 예</a:t>
            </a:r>
          </a:p>
        </p:txBody>
      </p:sp>
      <p:sp>
        <p:nvSpPr>
          <p:cNvPr id="113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2" name="슬라이드 번호"/>
          <p:cNvSpPr txBox="1"/>
          <p:nvPr>
            <p:ph type="sldNum" sz="quarter" idx="2"/>
          </p:nvPr>
        </p:nvSpPr>
        <p:spPr>
          <a:xfrm>
            <a:off x="12181358" y="9192826"/>
            <a:ext cx="53284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3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0136" y="2528509"/>
            <a:ext cx="8564528" cy="5943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동작 원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동작 원리</a:t>
            </a:r>
          </a:p>
        </p:txBody>
      </p:sp>
      <p:sp>
        <p:nvSpPr>
          <p:cNvPr id="1136" name="어떤 변수가 그룹을 가장 잘 나누는지를 결정해야 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어떤 변수가 그룹을 가장 잘 나누는지를 결정해야 함</a:t>
            </a:r>
          </a:p>
          <a:p>
            <a:pPr/>
            <a:r>
              <a:t>의사결정 트리의 동작은 데이터의 분포 순도(purity)가 가장 높아지도록 그룹을 나누는 작업</a:t>
            </a:r>
          </a:p>
          <a:p>
            <a:pPr/>
            <a:r>
              <a:t>만약 어느 그룹이 100% 같은 항목들로만 구성되면, 순수도(purity)가 100%</a:t>
            </a:r>
          </a:p>
          <a:p>
            <a:pPr/>
            <a:r>
              <a:t>항목의 분포 상태로부터 순도를 나타내는 방법으로 “정보량” 개념이 주로 사용됨</a:t>
            </a:r>
          </a:p>
        </p:txBody>
      </p:sp>
      <p:sp>
        <p:nvSpPr>
          <p:cNvPr id="1137" name="슬라이드 번호"/>
          <p:cNvSpPr txBox="1"/>
          <p:nvPr>
            <p:ph type="sldNum" sz="quarter" idx="2"/>
          </p:nvPr>
        </p:nvSpPr>
        <p:spPr>
          <a:xfrm>
            <a:off x="12176189" y="9192826"/>
            <a:ext cx="5431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정보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정보량</a:t>
            </a:r>
          </a:p>
        </p:txBody>
      </p:sp>
      <p:sp>
        <p:nvSpPr>
          <p:cNvPr id="1140" name="데이터(이벤트)가 포함하고 있는 정보의 총 기대치, 정보의 가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데이터(이벤트)가 포함하고 있는 정보의 총 기대치, 정보의 가치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정보량을 표현하기 위해 해당 사건이 발생할 확률(probability)을 사용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사건이 발생 확률이 1이라면 정보가 주는 가치가 없고, 사건 발생 확률이 낮을수록정보가 주는 가치가 높음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정보량은 일어날 확률의 역수에 비례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정보량 =</a:t>
            </a:r>
          </a:p>
        </p:txBody>
      </p:sp>
      <p:sp>
        <p:nvSpPr>
          <p:cNvPr id="1141" name="슬라이드 번호"/>
          <p:cNvSpPr txBox="1"/>
          <p:nvPr>
            <p:ph type="sldNum" sz="quarter" idx="2"/>
          </p:nvPr>
        </p:nvSpPr>
        <p:spPr>
          <a:xfrm>
            <a:off x="12185409" y="9192826"/>
            <a:ext cx="5247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9680" y="7830058"/>
            <a:ext cx="1780086" cy="1129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로그의 도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로그의 도입</a:t>
            </a:r>
          </a:p>
        </p:txBody>
      </p:sp>
      <p:sp>
        <p:nvSpPr>
          <p:cNvPr id="1145" name="체감형 수치를 선형적으로 표현할 때 사용 - 사람이 자연적으로 느끼는 느낌의 양을 수학적  모델로 설명할 때 자주 등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체감형 수치를 선형적으로 표현할 때 사용 - 사람이 자연적으로 느끼는 느낌의 양을 수학적  모델로 설명할 때 자주 등장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같은 자극을 느끼려면 현재 보유한 양이 많을수록 이에 비례한 더 강한 자극이 필요하다는 것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이를 수학적으로 표현하면 로그 함수가 됨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현재 보유한 양이 x이고 이의 변화량, 즉 미분값이 1/x이 되려면 로그 함수를 얻음</a:t>
            </a:r>
          </a:p>
        </p:txBody>
      </p:sp>
      <p:sp>
        <p:nvSpPr>
          <p:cNvPr id="1146" name="슬라이드 번호"/>
          <p:cNvSpPr txBox="1"/>
          <p:nvPr>
            <p:ph type="sldNum" sz="quarter" idx="2"/>
          </p:nvPr>
        </p:nvSpPr>
        <p:spPr>
          <a:xfrm>
            <a:off x="12177027" y="9192826"/>
            <a:ext cx="54150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9" name="X축: 현재의 금전적 수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X축: 현재의 금전적 수입</a:t>
            </a:r>
          </a:p>
          <a:p>
            <a:pPr/>
            <a:r>
              <a:t>Y축: 사람이 느끼는 수입에 따른 기쁨의 양</a:t>
            </a:r>
          </a:p>
          <a:p>
            <a:pPr/>
            <a:r>
              <a:t>입력이 지수함수로 증가해야 이에 대한 반응이  선형적으로 나타남</a:t>
            </a:r>
          </a:p>
        </p:txBody>
      </p:sp>
      <p:sp>
        <p:nvSpPr>
          <p:cNvPr id="1150" name="슬라이드 번호"/>
          <p:cNvSpPr txBox="1"/>
          <p:nvPr>
            <p:ph type="sldNum" sz="quarter" idx="2"/>
          </p:nvPr>
        </p:nvSpPr>
        <p:spPr>
          <a:xfrm>
            <a:off x="12185689" y="9192826"/>
            <a:ext cx="5241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163" y="5907720"/>
            <a:ext cx="5595603" cy="379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정보량과 엔트로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정보량과 엔트로피</a:t>
            </a:r>
          </a:p>
        </p:txBody>
      </p:sp>
      <p:sp>
        <p:nvSpPr>
          <p:cNvPr id="1154" name="정보량의 기대치란 어떤 사건이 갖는 가치와 그 사건이  발생할 확률의 곱 - 이를 엔트로피(entropy)라고 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정보량의 기대치란 어떤 사건이 갖는 가치와 그 사건이  발생할 확률의 곱 - 이를 엔트로피(entropy)라고 함</a:t>
            </a:r>
          </a:p>
          <a:p>
            <a:pPr/>
            <a:r>
              <a:t>엔트로피(정보량의 기대치)</a:t>
            </a:r>
          </a:p>
          <a:p>
            <a:pPr/>
            <a:r>
              <a:t>     = p log(1/p) = -p log(p)</a:t>
            </a:r>
          </a:p>
        </p:txBody>
      </p:sp>
      <p:sp>
        <p:nvSpPr>
          <p:cNvPr id="1155" name="슬라이드 번호"/>
          <p:cNvSpPr txBox="1"/>
          <p:nvPr>
            <p:ph type="sldNum" sz="quarter" idx="2"/>
          </p:nvPr>
        </p:nvSpPr>
        <p:spPr>
          <a:xfrm>
            <a:off x="12174373" y="9192826"/>
            <a:ext cx="54681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엔트로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엔트로피</a:t>
            </a:r>
          </a:p>
        </p:txBody>
      </p:sp>
      <p:sp>
        <p:nvSpPr>
          <p:cNvPr id="1158" name="바이너리 사건의 경우 엔트로피는 p가 0.5 일 때 가장 높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바이너리 사건의 경우 엔트로피는 p가 0.5 일 때 가장 높음</a:t>
            </a:r>
          </a:p>
          <a:p>
            <a:pPr/>
            <a:r>
              <a:t>즉, 불확실성이 가장 높을 때 엔트로피가 가장 높음</a:t>
            </a:r>
          </a:p>
        </p:txBody>
      </p:sp>
      <p:sp>
        <p:nvSpPr>
          <p:cNvPr id="1159" name="슬라이드 번호"/>
          <p:cNvSpPr txBox="1"/>
          <p:nvPr>
            <p:ph type="sldNum" sz="quarter" idx="2"/>
          </p:nvPr>
        </p:nvSpPr>
        <p:spPr>
          <a:xfrm>
            <a:off x="12177027" y="9192826"/>
            <a:ext cx="54150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5876" y="5285676"/>
            <a:ext cx="5029877" cy="4274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모든 일에 AI를 활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모든 일에 AI를 활용</a:t>
            </a:r>
          </a:p>
        </p:txBody>
      </p:sp>
      <p:sp>
        <p:nvSpPr>
          <p:cNvPr id="315" name="슬라이드 번호"/>
          <p:cNvSpPr txBox="1"/>
          <p:nvPr>
            <p:ph type="sldNum" sz="quarter" idx="2"/>
          </p:nvPr>
        </p:nvSpPr>
        <p:spPr>
          <a:xfrm>
            <a:off x="12258891" y="9192826"/>
            <a:ext cx="3777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193" y="4259714"/>
            <a:ext cx="4781234" cy="358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0642" y="4316889"/>
            <a:ext cx="5351362" cy="3490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의사결정 트리에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의사결정 트리에 적용</a:t>
            </a:r>
          </a:p>
        </p:txBody>
      </p:sp>
      <p:sp>
        <p:nvSpPr>
          <p:cNvPr id="1163" name="어떤 변수를 기준을 나누었을 때 나누어진 각 하위  그룹이 얼마나 동질성 있게 잘 나누어지는지가 관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어떤 변수를 기준을 나누었을 때 나누어진 각 하위  그룹이 얼마나 동질성 있게 잘 나누어지는지가 관건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어느 그룹의 순도(같은 항목으로 구성된 정도)를  엔트로피로 측정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어느 그룹의 동질성(순도)이 낮으면 엔트로피가 높고, 그룹의 동질성이 높으면 엔트로피가 낮음을 이용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의사결정 트리 알고리즘에서 가장 엔트로피가 작아지는 방향으로, 즉 순도가 높아지는 방향으로 분류</a:t>
            </a:r>
          </a:p>
        </p:txBody>
      </p:sp>
      <p:sp>
        <p:nvSpPr>
          <p:cNvPr id="1164" name="슬라이드 번호"/>
          <p:cNvSpPr txBox="1"/>
          <p:nvPr>
            <p:ph type="sldNum" sz="quarter" idx="2"/>
          </p:nvPr>
        </p:nvSpPr>
        <p:spPr>
          <a:xfrm>
            <a:off x="12169623" y="9192826"/>
            <a:ext cx="55631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7" name="순도의 변화를 나타내기 위해서 그룹을 나누기 전후의 엔트로피의 변화량을 계산해서 측정: 정보 이득(IG, Information Gai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순도의 변화를 나타내기 위해서 그룹을 나누기 전후의 엔트로피의 변화량을 계산해서 측정: 정보 이득(IG, Information Gain)</a:t>
            </a:r>
          </a:p>
          <a:p>
            <a:pPr/>
            <a:r>
              <a:t>트리 구조를 만드는 작업을 멈추는 조건:</a:t>
            </a:r>
          </a:p>
          <a:p>
            <a:pPr lvl="1">
              <a:buBlip>
                <a:blip r:embed="rId2"/>
              </a:buBlip>
            </a:pPr>
            <a:r>
              <a:t>분류된 각 그룹에 같은 클래스의 항목이 배정</a:t>
            </a:r>
          </a:p>
          <a:p>
            <a:pPr lvl="1">
              <a:buBlip>
                <a:blip r:embed="rId2"/>
              </a:buBlip>
            </a:pPr>
            <a:r>
              <a:t>트리의 크기가 미리 정해진 최대 크기에 도달</a:t>
            </a:r>
          </a:p>
        </p:txBody>
      </p:sp>
      <p:sp>
        <p:nvSpPr>
          <p:cNvPr id="1168" name="슬라이드 번호"/>
          <p:cNvSpPr txBox="1"/>
          <p:nvPr>
            <p:ph type="sldNum" sz="quarter" idx="2"/>
          </p:nvPr>
        </p:nvSpPr>
        <p:spPr>
          <a:xfrm>
            <a:off x="12206364" y="9192826"/>
            <a:ext cx="48283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의사결정 트리 동작 단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의사결정 트리 동작 단계</a:t>
            </a:r>
          </a:p>
        </p:txBody>
      </p:sp>
      <p:sp>
        <p:nvSpPr>
          <p:cNvPr id="1171" name="슬라이드 번호"/>
          <p:cNvSpPr txBox="1"/>
          <p:nvPr>
            <p:ph type="sldNum" sz="quarter" idx="2"/>
          </p:nvPr>
        </p:nvSpPr>
        <p:spPr>
          <a:xfrm>
            <a:off x="12184292" y="9192826"/>
            <a:ext cx="52697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2" name="직사각형 7"/>
          <p:cNvSpPr txBox="1"/>
          <p:nvPr/>
        </p:nvSpPr>
        <p:spPr>
          <a:xfrm>
            <a:off x="357717" y="2616447"/>
            <a:ext cx="5442515" cy="1281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1555" indent="-451555" defTabSz="1300480">
              <a:defRPr b="1" baseline="-19722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매장데이터 국적 분류의 </a:t>
            </a:r>
          </a:p>
          <a:p>
            <a:pPr marL="451555" indent="-451555" defTabSz="1300480">
              <a:defRPr b="1" baseline="-19722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첫 단계 분류기준</a:t>
            </a:r>
            <a:r>
              <a:t>(walk = 34)</a:t>
            </a:r>
          </a:p>
        </p:txBody>
      </p:sp>
      <p:sp>
        <p:nvSpPr>
          <p:cNvPr id="1173" name="직사각형 10"/>
          <p:cNvSpPr txBox="1"/>
          <p:nvPr/>
        </p:nvSpPr>
        <p:spPr>
          <a:xfrm>
            <a:off x="7424102" y="2616447"/>
            <a:ext cx="4710924" cy="1281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1300480">
              <a:defRPr b="1" baseline="-19722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walk</a:t>
            </a:r>
            <a:r>
              <a:t>＝</a:t>
            </a:r>
            <a:r>
              <a:t>36, view</a:t>
            </a:r>
            <a:r>
              <a:t>＝</a:t>
            </a:r>
            <a:r>
              <a:t>10, walk</a:t>
            </a:r>
            <a:r>
              <a:t>＝</a:t>
            </a:r>
            <a:r>
              <a:t>40, view</a:t>
            </a:r>
            <a:r>
              <a:t>＝</a:t>
            </a:r>
            <a:r>
              <a:t>12 </a:t>
            </a:r>
            <a:r>
              <a:t>등을 기준 적용</a:t>
            </a:r>
          </a:p>
        </p:txBody>
      </p:sp>
      <p:pic>
        <p:nvPicPr>
          <p:cNvPr id="117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128" y="3947795"/>
            <a:ext cx="5866692" cy="530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7223" y="3947795"/>
            <a:ext cx="5801220" cy="5266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컨퓨전 매트릭스</a:t>
            </a:r>
            <a:r>
              <a:t>(confusion matrix)</a:t>
            </a:r>
          </a:p>
        </p:txBody>
      </p:sp>
      <p:sp>
        <p:nvSpPr>
          <p:cNvPr id="117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90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분류의 결과가 잘 맞았는지 평가하는 도구</a:t>
            </a:r>
          </a:p>
        </p:txBody>
      </p:sp>
      <p:pic>
        <p:nvPicPr>
          <p:cNvPr id="117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008"/>
          <a:stretch>
            <a:fillRect/>
          </a:stretch>
        </p:blipFill>
        <p:spPr>
          <a:xfrm>
            <a:off x="988906" y="2418928"/>
            <a:ext cx="8331201" cy="40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0" name="그림 13" descr="그림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502" y="3033395"/>
            <a:ext cx="4006005" cy="2833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그림 14" descr="그림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1955" y="6266288"/>
            <a:ext cx="2113281" cy="125984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82" name="표 15"/>
          <p:cNvGraphicFramePr/>
          <p:nvPr/>
        </p:nvGraphicFramePr>
        <p:xfrm>
          <a:off x="5478286" y="4914891"/>
          <a:ext cx="7168797" cy="30479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533449"/>
                <a:gridCol w="2249059"/>
                <a:gridCol w="1891254"/>
                <a:gridCol w="1482334"/>
              </a:tblGrid>
              <a:tr h="523900">
                <a:tc rowSpan="2">
                  <a:txBody>
                    <a:bodyPr/>
                    <a:lstStyle/>
                    <a:p>
                      <a:pPr defTabSz="1300480"/>
                      <a:r>
                        <a:rPr b="1"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country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1300480">
                        <a:defRPr b="1"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pred(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1300480"/>
                      <a:r>
                        <a:rPr b="1"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41601">
                <a:tc vMerge="1">
                  <a:tcPr/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508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J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508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 vMerge="1">
                  <a:tcPr/>
                </a:tc>
              </a:tr>
              <a:tr h="746769"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287</a:t>
                      </a:r>
                      <a:r>
                        <a:rPr>
                          <a:solidFill>
                            <a:srgbClr val="00B050"/>
                          </a:solidFill>
                        </a:rPr>
                        <a:t>(TP)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solidFill>
                            <a:srgbClr val="CC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13</a:t>
                      </a:r>
                      <a:r>
                        <a:rPr>
                          <a:solidFill>
                            <a:srgbClr val="00B050"/>
                          </a:solidFill>
                        </a:rPr>
                        <a:t>(FP)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746769"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J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solidFill>
                            <a:srgbClr val="CC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18</a:t>
                      </a:r>
                      <a:r>
                        <a:rPr>
                          <a:solidFill>
                            <a:srgbClr val="00B050"/>
                          </a:solidFill>
                        </a:rPr>
                        <a:t>(FN)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solidFill>
                            <a:srgbClr val="017EB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182</a:t>
                      </a:r>
                      <a:r>
                        <a:rPr>
                          <a:solidFill>
                            <a:srgbClr val="00B050"/>
                          </a:solidFill>
                        </a:rPr>
                        <a:t>(TN)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06199"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sum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305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grpSp>
        <p:nvGrpSpPr>
          <p:cNvPr id="1195" name="그룹 16"/>
          <p:cNvGrpSpPr/>
          <p:nvPr/>
        </p:nvGrpSpPr>
        <p:grpSpPr>
          <a:xfrm>
            <a:off x="7116868" y="4085011"/>
            <a:ext cx="4915748" cy="5093067"/>
            <a:chOff x="0" y="0"/>
            <a:chExt cx="4915746" cy="5093066"/>
          </a:xfrm>
        </p:grpSpPr>
        <p:grpSp>
          <p:nvGrpSpPr>
            <p:cNvPr id="1185" name="모서리가 둥근 사각형 설명선 17"/>
            <p:cNvGrpSpPr/>
            <p:nvPr/>
          </p:nvGrpSpPr>
          <p:grpSpPr>
            <a:xfrm>
              <a:off x="-1" y="-1"/>
              <a:ext cx="1638584" cy="2016986"/>
              <a:chOff x="0" y="0"/>
              <a:chExt cx="1638582" cy="2016984"/>
            </a:xfrm>
          </p:grpSpPr>
          <p:sp>
            <p:nvSpPr>
              <p:cNvPr id="1183" name="도형"/>
              <p:cNvSpPr/>
              <p:nvPr/>
            </p:nvSpPr>
            <p:spPr>
              <a:xfrm>
                <a:off x="0" y="0"/>
                <a:ext cx="1638583" cy="2016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280"/>
                    </a:moveTo>
                    <a:cubicBezTo>
                      <a:pt x="0" y="573"/>
                      <a:pt x="705" y="0"/>
                      <a:pt x="1575" y="0"/>
                    </a:cubicBezTo>
                    <a:lnTo>
                      <a:pt x="3600" y="0"/>
                    </a:lnTo>
                    <a:lnTo>
                      <a:pt x="20025" y="0"/>
                    </a:lnTo>
                    <a:cubicBezTo>
                      <a:pt x="20895" y="0"/>
                      <a:pt x="21600" y="573"/>
                      <a:pt x="21600" y="1280"/>
                    </a:cubicBezTo>
                    <a:lnTo>
                      <a:pt x="21600" y="6398"/>
                    </a:lnTo>
                    <a:cubicBezTo>
                      <a:pt x="21600" y="7104"/>
                      <a:pt x="20895" y="7677"/>
                      <a:pt x="20025" y="7677"/>
                    </a:cubicBezTo>
                    <a:lnTo>
                      <a:pt x="9000" y="7677"/>
                    </a:lnTo>
                    <a:lnTo>
                      <a:pt x="4860" y="21600"/>
                    </a:lnTo>
                    <a:lnTo>
                      <a:pt x="3600" y="7677"/>
                    </a:lnTo>
                    <a:lnTo>
                      <a:pt x="1575" y="7677"/>
                    </a:lnTo>
                    <a:cubicBezTo>
                      <a:pt x="705" y="7677"/>
                      <a:pt x="0" y="7104"/>
                      <a:pt x="0" y="6398"/>
                    </a:cubicBezTo>
                    <a:lnTo>
                      <a:pt x="0" y="6398"/>
                    </a:lnTo>
                    <a:lnTo>
                      <a:pt x="0" y="4478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E2AAAA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1300480">
                  <a:defRPr baseline="-20250" sz="2400">
                    <a:solidFill>
                      <a:srgbClr val="018CCB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184" name="예측 결과가 맞음"/>
              <p:cNvSpPr txBox="1"/>
              <p:nvPr/>
            </p:nvSpPr>
            <p:spPr>
              <a:xfrm>
                <a:off x="34995" y="34995"/>
                <a:ext cx="1568592" cy="563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예측 결과가 </a:t>
                </a:r>
                <a:r>
                  <a:rPr>
                    <a:solidFill>
                      <a:srgbClr val="018CC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맞음</a:t>
                </a:r>
              </a:p>
            </p:txBody>
          </p:sp>
        </p:grpSp>
        <p:grpSp>
          <p:nvGrpSpPr>
            <p:cNvPr id="1188" name="모서리가 둥근 사각형 설명선 18"/>
            <p:cNvGrpSpPr/>
            <p:nvPr/>
          </p:nvGrpSpPr>
          <p:grpSpPr>
            <a:xfrm>
              <a:off x="3072341" y="-1"/>
              <a:ext cx="1638583" cy="2119271"/>
              <a:chOff x="0" y="0"/>
              <a:chExt cx="1638582" cy="2119269"/>
            </a:xfrm>
          </p:grpSpPr>
          <p:sp>
            <p:nvSpPr>
              <p:cNvPr id="1186" name="도형"/>
              <p:cNvSpPr/>
              <p:nvPr/>
            </p:nvSpPr>
            <p:spPr>
              <a:xfrm>
                <a:off x="0" y="0"/>
                <a:ext cx="1638583" cy="21192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218"/>
                    </a:moveTo>
                    <a:cubicBezTo>
                      <a:pt x="0" y="545"/>
                      <a:pt x="705" y="0"/>
                      <a:pt x="1575" y="0"/>
                    </a:cubicBezTo>
                    <a:lnTo>
                      <a:pt x="3600" y="0"/>
                    </a:lnTo>
                    <a:lnTo>
                      <a:pt x="20025" y="0"/>
                    </a:lnTo>
                    <a:cubicBezTo>
                      <a:pt x="20895" y="0"/>
                      <a:pt x="21600" y="545"/>
                      <a:pt x="21600" y="1218"/>
                    </a:cubicBezTo>
                    <a:lnTo>
                      <a:pt x="21600" y="6089"/>
                    </a:lnTo>
                    <a:cubicBezTo>
                      <a:pt x="21600" y="6761"/>
                      <a:pt x="20895" y="7307"/>
                      <a:pt x="20025" y="7307"/>
                    </a:cubicBezTo>
                    <a:lnTo>
                      <a:pt x="9000" y="7307"/>
                    </a:lnTo>
                    <a:lnTo>
                      <a:pt x="7942" y="21600"/>
                    </a:lnTo>
                    <a:lnTo>
                      <a:pt x="3600" y="7307"/>
                    </a:lnTo>
                    <a:lnTo>
                      <a:pt x="1575" y="7307"/>
                    </a:lnTo>
                    <a:cubicBezTo>
                      <a:pt x="705" y="7307"/>
                      <a:pt x="0" y="6761"/>
                      <a:pt x="0" y="6089"/>
                    </a:cubicBezTo>
                    <a:lnTo>
                      <a:pt x="0" y="6089"/>
                    </a:lnTo>
                    <a:lnTo>
                      <a:pt x="0" y="4262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E2AAAA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1300480">
                  <a:defRPr baseline="-20250" sz="2400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187" name="예측 결과가 틀림"/>
              <p:cNvSpPr txBox="1"/>
              <p:nvPr/>
            </p:nvSpPr>
            <p:spPr>
              <a:xfrm>
                <a:off x="34995" y="34995"/>
                <a:ext cx="1568592" cy="563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예측 결과가 </a:t>
                </a:r>
                <a:r>
                  <a:rPr>
                    <a:solidFill>
                      <a:srgbClr val="CC000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틀림</a:t>
                </a:r>
              </a:p>
            </p:txBody>
          </p:sp>
        </p:grpSp>
        <p:grpSp>
          <p:nvGrpSpPr>
            <p:cNvPr id="1191" name="모서리가 둥근 사각형 설명선 19"/>
            <p:cNvGrpSpPr/>
            <p:nvPr/>
          </p:nvGrpSpPr>
          <p:grpSpPr>
            <a:xfrm>
              <a:off x="3277164" y="3266170"/>
              <a:ext cx="1638583" cy="1826897"/>
              <a:chOff x="0" y="0"/>
              <a:chExt cx="1638582" cy="1826895"/>
            </a:xfrm>
          </p:grpSpPr>
          <p:sp>
            <p:nvSpPr>
              <p:cNvPr id="1189" name="도형"/>
              <p:cNvSpPr/>
              <p:nvPr/>
            </p:nvSpPr>
            <p:spPr>
              <a:xfrm>
                <a:off x="0" y="0"/>
                <a:ext cx="1638583" cy="182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37"/>
                    </a:moveTo>
                    <a:cubicBezTo>
                      <a:pt x="0" y="13757"/>
                      <a:pt x="705" y="13124"/>
                      <a:pt x="1575" y="13124"/>
                    </a:cubicBezTo>
                    <a:lnTo>
                      <a:pt x="3600" y="13124"/>
                    </a:lnTo>
                    <a:lnTo>
                      <a:pt x="5630" y="0"/>
                    </a:lnTo>
                    <a:lnTo>
                      <a:pt x="9000" y="13124"/>
                    </a:lnTo>
                    <a:lnTo>
                      <a:pt x="20025" y="13124"/>
                    </a:lnTo>
                    <a:cubicBezTo>
                      <a:pt x="20895" y="13124"/>
                      <a:pt x="21600" y="13757"/>
                      <a:pt x="21600" y="14537"/>
                    </a:cubicBezTo>
                    <a:lnTo>
                      <a:pt x="21600" y="14537"/>
                    </a:lnTo>
                    <a:lnTo>
                      <a:pt x="21600" y="20187"/>
                    </a:lnTo>
                    <a:cubicBezTo>
                      <a:pt x="21600" y="20968"/>
                      <a:pt x="20895" y="21600"/>
                      <a:pt x="20025" y="21600"/>
                    </a:cubicBezTo>
                    <a:lnTo>
                      <a:pt x="1575" y="21600"/>
                    </a:lnTo>
                    <a:cubicBezTo>
                      <a:pt x="705" y="21600"/>
                      <a:pt x="0" y="20968"/>
                      <a:pt x="0" y="20187"/>
                    </a:cubicBezTo>
                    <a:lnTo>
                      <a:pt x="0" y="14537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E2AAAA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1300480">
                  <a:defRPr baseline="-20250" sz="2400">
                    <a:solidFill>
                      <a:srgbClr val="018CCB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190" name="예측 결과가 맞음"/>
              <p:cNvSpPr txBox="1"/>
              <p:nvPr/>
            </p:nvSpPr>
            <p:spPr>
              <a:xfrm>
                <a:off x="34995" y="1145011"/>
                <a:ext cx="1568592" cy="563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예측 결과가 </a:t>
                </a:r>
                <a:r>
                  <a:rPr>
                    <a:solidFill>
                      <a:srgbClr val="018CC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맞음</a:t>
                </a:r>
              </a:p>
            </p:txBody>
          </p:sp>
        </p:grpSp>
        <p:grpSp>
          <p:nvGrpSpPr>
            <p:cNvPr id="1194" name="모서리가 둥근 사각형 설명선 20"/>
            <p:cNvGrpSpPr/>
            <p:nvPr/>
          </p:nvGrpSpPr>
          <p:grpSpPr>
            <a:xfrm>
              <a:off x="204822" y="3217921"/>
              <a:ext cx="1638583" cy="1870734"/>
              <a:chOff x="0" y="0"/>
              <a:chExt cx="1638582" cy="1870732"/>
            </a:xfrm>
          </p:grpSpPr>
          <p:sp>
            <p:nvSpPr>
              <p:cNvPr id="1192" name="도형"/>
              <p:cNvSpPr/>
              <p:nvPr/>
            </p:nvSpPr>
            <p:spPr>
              <a:xfrm>
                <a:off x="0" y="0"/>
                <a:ext cx="1638583" cy="1870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702"/>
                    </a:moveTo>
                    <a:cubicBezTo>
                      <a:pt x="0" y="13940"/>
                      <a:pt x="705" y="13323"/>
                      <a:pt x="1575" y="13323"/>
                    </a:cubicBezTo>
                    <a:lnTo>
                      <a:pt x="3600" y="13323"/>
                    </a:lnTo>
                    <a:lnTo>
                      <a:pt x="3511" y="0"/>
                    </a:lnTo>
                    <a:lnTo>
                      <a:pt x="9000" y="13323"/>
                    </a:lnTo>
                    <a:lnTo>
                      <a:pt x="20025" y="13323"/>
                    </a:lnTo>
                    <a:cubicBezTo>
                      <a:pt x="20895" y="13323"/>
                      <a:pt x="21600" y="13940"/>
                      <a:pt x="21600" y="14702"/>
                    </a:cubicBezTo>
                    <a:lnTo>
                      <a:pt x="21600" y="14702"/>
                    </a:lnTo>
                    <a:lnTo>
                      <a:pt x="21600" y="20220"/>
                    </a:lnTo>
                    <a:cubicBezTo>
                      <a:pt x="21600" y="20982"/>
                      <a:pt x="20895" y="21600"/>
                      <a:pt x="20025" y="21600"/>
                    </a:cubicBezTo>
                    <a:lnTo>
                      <a:pt x="1575" y="21600"/>
                    </a:lnTo>
                    <a:cubicBezTo>
                      <a:pt x="705" y="21600"/>
                      <a:pt x="0" y="20982"/>
                      <a:pt x="0" y="20220"/>
                    </a:cubicBezTo>
                    <a:lnTo>
                      <a:pt x="0" y="14702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solidFill>
                  <a:srgbClr val="E2AAAA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defTabSz="1300480">
                  <a:defRPr baseline="-20250" sz="2400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193" name="예측 결과가 틀림"/>
              <p:cNvSpPr txBox="1"/>
              <p:nvPr/>
            </p:nvSpPr>
            <p:spPr>
              <a:xfrm>
                <a:off x="34995" y="1188848"/>
                <a:ext cx="1568592" cy="563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defTabSz="1300480">
                  <a:defRPr baseline="-20250" sz="24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Helvetica"/>
                    <a:ea typeface="Helvetica"/>
                    <a:cs typeface="Helvetica"/>
                    <a:sym typeface="Helvetica"/>
                  </a:rPr>
                  <a:t>예측 결과가 </a:t>
                </a:r>
                <a:r>
                  <a:rPr>
                    <a:solidFill>
                      <a:srgbClr val="CC000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틀림</a:t>
                </a:r>
              </a:p>
            </p:txBody>
          </p:sp>
        </p:grpSp>
      </p:grpSp>
      <p:sp>
        <p:nvSpPr>
          <p:cNvPr id="1196" name="슬라이드 번호 개체 틀 6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accuracy, precision, recall</a:t>
            </a:r>
          </a:p>
        </p:txBody>
      </p:sp>
      <p:sp>
        <p:nvSpPr>
          <p:cNvPr id="119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모델의 </a:t>
            </a:r>
            <a:r>
              <a:t>accuracy</a:t>
            </a:r>
          </a:p>
          <a:p>
            <a:pPr lvl="1" marL="0" indent="457200">
              <a:spcBef>
                <a:spcPts val="800"/>
              </a:spcBef>
              <a:buSzTx/>
              <a:buNone/>
              <a:defRPr sz="3400"/>
            </a:pPr>
            <a:r>
              <a:t>= (</a:t>
            </a:r>
            <a:r>
              <a:t>맞춘 경우의 수</a:t>
            </a:r>
            <a:r>
              <a:t>) / (</a:t>
            </a:r>
            <a:r>
              <a:t>전체 예측 수</a:t>
            </a:r>
            <a:r>
              <a:t>)</a:t>
            </a:r>
            <a:endParaRPr sz="3800"/>
          </a:p>
          <a:p>
            <a:pPr lvl="1" marL="0" indent="457200">
              <a:spcBef>
                <a:spcPts val="800"/>
              </a:spcBef>
              <a:buSzTx/>
              <a:buNone/>
              <a:defRPr sz="3400"/>
            </a:pPr>
            <a:r>
              <a:t>= (287+182) / (287+13+18+182) = 0.938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중국인 예측 </a:t>
            </a:r>
            <a:r>
              <a:t>precision()</a:t>
            </a:r>
          </a:p>
          <a:p>
            <a:pPr marL="0" indent="0">
              <a:spcBef>
                <a:spcPts val="900"/>
              </a:spcBef>
              <a:buSzTx/>
              <a:buNone/>
              <a:defRPr sz="3800"/>
            </a:pPr>
            <a:r>
              <a:t>    = (287) / (287+18) = 0.9409836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중국인 예측 </a:t>
            </a:r>
            <a:r>
              <a:t>recall()</a:t>
            </a:r>
          </a:p>
          <a:p>
            <a:pPr marL="0" indent="0">
              <a:spcBef>
                <a:spcPts val="900"/>
              </a:spcBef>
              <a:buSzTx/>
              <a:buNone/>
              <a:defRPr sz="3800"/>
            </a:pPr>
            <a:r>
              <a:t>    = (287) / (287+13) = 0.9566667</a:t>
            </a:r>
          </a:p>
        </p:txBody>
      </p:sp>
      <p:pic>
        <p:nvPicPr>
          <p:cNvPr id="1200" name="그림 12" descr="그림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3679" y="5528172"/>
            <a:ext cx="3427308" cy="3725334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과도한 분류</a:t>
            </a:r>
            <a:r>
              <a:t>(overfitting)</a:t>
            </a:r>
          </a:p>
        </p:txBody>
      </p:sp>
      <p:sp>
        <p:nvSpPr>
          <p:cNvPr id="120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8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과도한 분류</a:t>
            </a:r>
            <a:r>
              <a:t>(overfitting)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란 의사결정 트리를 주어진 훈련 데이터에 너무 잘 맞추어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오히려 실제 상황에서는 잘 맞지 않는 것</a:t>
            </a:r>
          </a:p>
          <a:p>
            <a:pPr marL="474784" indent="-474784">
              <a:spcBef>
                <a:spcPts val="8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반면 </a:t>
            </a:r>
            <a:r>
              <a:t>underfitting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은 트리 구조를 너무 단순하게 만들어 동작이 제대로 되지 않는 것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의사결정 트리 알고리즘은 과도한 분류를 피하기 위해서 가지치기</a:t>
            </a:r>
            <a:r>
              <a:t>(pruning)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수행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pre-pruning </a:t>
            </a:r>
            <a:r>
              <a:t>방식</a:t>
            </a:r>
            <a:r>
              <a:t>: </a:t>
            </a:r>
            <a:r>
              <a:t>미리 정한 조건을 만족하면 분류를 멈추는 방법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post-pruning </a:t>
            </a:r>
            <a:r>
              <a:t>방식</a:t>
            </a:r>
            <a:r>
              <a:t>:</a:t>
            </a:r>
            <a:r>
              <a:t> 일단 자세하게 트리를 만든 후에  트리의 구조를 줄이는 방법</a:t>
            </a:r>
            <a:r>
              <a:t>.</a:t>
            </a:r>
            <a:r>
              <a:t> 많이 사용됨</a:t>
            </a:r>
          </a:p>
        </p:txBody>
      </p:sp>
      <p:sp>
        <p:nvSpPr>
          <p:cNvPr id="1205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cross-validation (1/2)</a:t>
            </a:r>
          </a:p>
        </p:txBody>
      </p:sp>
      <p:sp>
        <p:nvSpPr>
          <p:cNvPr id="120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훈련용 데이터와 테스트</a:t>
            </a:r>
            <a:r>
              <a:t>(hold out)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데이터를 순차적으로 섞어서 사용하는 검증 방식을 의미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hold out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데이터란 데이터의 일부를 훈련 데이터로 사용하지 않고 모델의 성능을 검증</a:t>
            </a:r>
            <a:r>
              <a:t>(test)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하기 위해 사용하는 데이터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전체를 골고루 테스트용으로 사용하여 모델을 보다 정교하게 잘 만들기 위함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예를 들어 데이터를 </a:t>
            </a:r>
            <a:r>
              <a:t>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개의 그룹으로 분할</a:t>
            </a:r>
            <a:r>
              <a:t>. 80%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훈련용 </a:t>
            </a:r>
            <a:r>
              <a:t>-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나머지 </a:t>
            </a:r>
            <a:r>
              <a:t>20%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테스트용으로 사용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번갈아가며 총 </a:t>
            </a:r>
            <a:r>
              <a:t>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번의 테스트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수행 가능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일반적으로 </a:t>
            </a:r>
            <a:r>
              <a:t>5~10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개로 데이터 셋을 나누어줌</a:t>
            </a:r>
          </a:p>
        </p:txBody>
      </p:sp>
      <p:sp>
        <p:nvSpPr>
          <p:cNvPr id="1209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cross-validation (2/2)</a:t>
            </a:r>
          </a:p>
        </p:txBody>
      </p:sp>
      <p:sp>
        <p:nvSpPr>
          <p:cNvPr id="121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1700"/>
              </a:spcBef>
              <a:defRPr sz="3800"/>
            </a:pPr>
            <a:r>
              <a:t>leave-one-out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방식은 </a:t>
            </a:r>
            <a:r>
              <a:t>cross-validation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방식의 극단적인 예로 하나의 데이터만으로 테스트하면서 전체 데이터 개수만큼 반복하여 테스트함 </a:t>
            </a:r>
          </a:p>
          <a:p>
            <a:pPr marL="465364" indent="-465364">
              <a:spcBef>
                <a:spcPts val="17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예를 들어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샘플이 </a:t>
            </a:r>
            <a:r>
              <a:t>10,000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개라면 </a:t>
            </a:r>
            <a:r>
              <a:t>9,999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개로 훈련을 하고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나머지 한 개의 샘플로 테스트 수행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번갈아가며 총 </a:t>
            </a:r>
            <a:r>
              <a:t>10,000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번의 테스트 수행</a:t>
            </a:r>
          </a:p>
        </p:txBody>
      </p:sp>
      <p:sp>
        <p:nvSpPr>
          <p:cNvPr id="1213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의사결정 트리의 특징</a:t>
            </a:r>
          </a:p>
        </p:txBody>
      </p:sp>
      <p:sp>
        <p:nvSpPr>
          <p:cNvPr id="1216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6344" indent="-466344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일반인에게 알고리즘의 동작 설명이 용이함</a:t>
            </a:r>
            <a:endParaRPr sz="3800"/>
          </a:p>
          <a:p>
            <a:pPr marL="466344" indent="-466344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 알고리즘의 정확도와 분류 속도를 높이려면 분석에서 사용할 특징 변수</a:t>
            </a:r>
            <a:r>
              <a:t>(feature)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 잘 선택하는 것이 무엇보다 중요</a:t>
            </a:r>
            <a:endParaRPr sz="3800"/>
          </a:p>
          <a:p>
            <a:pPr marL="466344" indent="-466344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수치형 변수는 범주형 변수로 매핑하여 적용 가능</a:t>
            </a:r>
            <a:endParaRPr sz="3800"/>
          </a:p>
          <a:p>
            <a:pPr marL="466344" indent="-466344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의사결정 알고리즘의 종류</a:t>
            </a:r>
            <a:endParaRPr sz="3800"/>
          </a:p>
          <a:p>
            <a:pPr lvl="1" marL="845819" indent="-388619">
              <a:spcBef>
                <a:spcPts val="800"/>
              </a:spcBef>
              <a:defRPr sz="3400"/>
            </a:pPr>
            <a:r>
              <a:t>CHAID(1980), CART(Classification and Regression Trees, 1984), C4.5(1993), C5.0 </a:t>
            </a:r>
            <a:r>
              <a:t>등</a:t>
            </a:r>
          </a:p>
          <a:p>
            <a:pPr lvl="1" marL="845819" indent="-388619">
              <a:spcBef>
                <a:spcPts val="800"/>
              </a:spcBef>
              <a:defRPr sz="3400"/>
            </a:pPr>
            <a:r>
              <a:t>C5.0</a:t>
            </a:r>
            <a:r>
              <a:t>에서 엔트로피 개념을 사용</a:t>
            </a:r>
            <a:r>
              <a:t>, </a:t>
            </a:r>
            <a:r>
              <a:t>정보 이득을 기준으로 함</a:t>
            </a:r>
            <a:r>
              <a:t>. </a:t>
            </a:r>
            <a:r>
              <a:t>가장 많이 사용됨</a:t>
            </a:r>
          </a:p>
        </p:txBody>
      </p:sp>
      <p:sp>
        <p:nvSpPr>
          <p:cNvPr id="1217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랜덤 포레스트</a:t>
            </a:r>
            <a:r>
              <a:t>(Random Forest)</a:t>
            </a:r>
          </a:p>
        </p:txBody>
      </p:sp>
      <p:sp>
        <p:nvSpPr>
          <p:cNvPr id="1220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의사결정 트리의 성능을 개선한 방법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여러 모델의 평균치를 구하는 앙상블</a:t>
            </a:r>
            <a:r>
              <a:t>(ensemble)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모델임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주어진 훈련 데이터의 일부만 사용하여 여러 개의 모델을 만들어 보고 그 중 가장 좋은 모델을 선택하는 방식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나무</a:t>
            </a:r>
            <a:r>
              <a:t>(tree)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많이 모였다는 의미로 숲</a:t>
            </a:r>
            <a:r>
              <a:t>(forest)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이라는 용어 사용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영향력이 큰 특징 변수만 찾아 사용하므로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특징 변수가 많은 경우에 사용하기 적합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그러나 모델의 동작을 직관적으로 설명하기가 어려우며 계산량이 많아진다는 단점이 있음</a:t>
            </a:r>
          </a:p>
        </p:txBody>
      </p:sp>
      <p:sp>
        <p:nvSpPr>
          <p:cNvPr id="1221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내 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내 용</a:t>
            </a:r>
          </a:p>
        </p:txBody>
      </p:sp>
      <p:sp>
        <p:nvSpPr>
          <p:cNvPr id="223" name="빅데이터분석 성공 요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빅데이터분석 성공 요인</a:t>
            </a:r>
          </a:p>
          <a:p>
            <a:pPr/>
            <a:r>
              <a:t>빅데이터분석 성공 사례</a:t>
            </a:r>
          </a:p>
          <a:p>
            <a:pPr/>
            <a:r>
              <a:t>빅데이터 속성</a:t>
            </a:r>
          </a:p>
          <a:p>
            <a:pPr/>
            <a:r>
              <a:t>데이터분석 기초 개념</a:t>
            </a:r>
          </a:p>
          <a:p>
            <a:pPr/>
            <a:r>
              <a:t>데이터분석 도구 선택</a:t>
            </a:r>
          </a:p>
        </p:txBody>
      </p:sp>
      <p:sp>
        <p:nvSpPr>
          <p:cNvPr id="224" name="슬라이드 번호"/>
          <p:cNvSpPr txBox="1"/>
          <p:nvPr>
            <p:ph type="sldNum" sz="quarter" idx="2"/>
          </p:nvPr>
        </p:nvSpPr>
        <p:spPr>
          <a:xfrm>
            <a:off x="12316029" y="9192826"/>
            <a:ext cx="26350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학습하는 기계의 발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학습하는 기계의 발명</a:t>
            </a:r>
          </a:p>
        </p:txBody>
      </p:sp>
      <p:sp>
        <p:nvSpPr>
          <p:cNvPr id="320" name="슬라이드 번호"/>
          <p:cNvSpPr txBox="1"/>
          <p:nvPr>
            <p:ph type="sldNum" sz="quarter" idx="2"/>
          </p:nvPr>
        </p:nvSpPr>
        <p:spPr>
          <a:xfrm>
            <a:off x="12226760" y="9192826"/>
            <a:ext cx="44203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277" y="3278030"/>
            <a:ext cx="7528246" cy="3652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협업 필터링</a:t>
            </a:r>
            <a:r>
              <a:t>(collaborative filtering)</a:t>
            </a:r>
          </a:p>
        </p:txBody>
      </p:sp>
      <p:sp>
        <p:nvSpPr>
          <p:cNvPr id="122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의사결정 트리와 함께 분류에 많이 사용되는 방법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협업 필터링은 추천 시스템에서 많이 사용되는데 사람의 성향을 분류할 때 사용함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협업 필터링의 종류</a:t>
            </a:r>
          </a:p>
        </p:txBody>
      </p:sp>
      <p:graphicFrame>
        <p:nvGraphicFramePr>
          <p:cNvPr id="1225" name="표 4"/>
          <p:cNvGraphicFramePr/>
          <p:nvPr/>
        </p:nvGraphicFramePr>
        <p:xfrm>
          <a:off x="767362" y="4262331"/>
          <a:ext cx="11587198" cy="378922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787248"/>
                <a:gridCol w="5787248"/>
              </a:tblGrid>
              <a:tr h="1122749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사용자</a:t>
                      </a:r>
                      <a:r>
                        <a:t>-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기반 협업 필터링</a:t>
                      </a:r>
                    </a:p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(user-based collaborative filtering)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아이템</a:t>
                      </a:r>
                      <a:r>
                        <a:t>-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기반 협업 필터링</a:t>
                      </a:r>
                    </a:p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(item-based collaborative filtering)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653771">
                <a:tc>
                  <a:txBody>
                    <a:bodyPr/>
                    <a:lstStyle/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취향이 비슷한 </a:t>
                      </a:r>
                      <a:r>
                        <a:t>'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사람</a:t>
                      </a:r>
                      <a:r>
                        <a:t>'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기반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변경 시 그 사람과 관련 있는 모든 데이터베이스 업데이트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취향이 비슷한 </a:t>
                      </a:r>
                      <a:r>
                        <a:t>'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상품</a:t>
                      </a:r>
                      <a:r>
                        <a:t>'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기반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변경 시 상품 정보만 업데이트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구현이 용이</a:t>
                      </a:r>
                    </a:p>
                    <a:p>
                      <a:pPr marL="252000" indent="-252000" algn="l" defTabSz="1300480">
                        <a:buSzPct val="100000"/>
                        <a:buFont typeface="Arial"/>
                        <a:buChar char="•"/>
                        <a:defRPr sz="2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아마존의 도서 추천 방식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  <p:sp>
        <p:nvSpPr>
          <p:cNvPr id="1226" name="슬라이드 번호 개체 틀 6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k-NN(k-nearest neighbor) </a:t>
            </a:r>
            <a:r>
              <a:t>알고리즘</a:t>
            </a:r>
          </a:p>
        </p:txBody>
      </p:sp>
      <p:sp>
        <p:nvSpPr>
          <p:cNvPr id="122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사람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또는 아이템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가장 가까운 특성을 가지는    이웃</a:t>
            </a:r>
            <a:r>
              <a:t>(neighbor) k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개를 선택하고 이들의 평균치를 보고  분류를 결정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새로운 샘플 </a:t>
            </a:r>
            <a:r>
              <a:t>q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 분류 문제</a:t>
            </a:r>
          </a:p>
        </p:txBody>
      </p:sp>
      <p:grpSp>
        <p:nvGrpSpPr>
          <p:cNvPr id="1232" name="직사각형 6"/>
          <p:cNvGrpSpPr/>
          <p:nvPr/>
        </p:nvGrpSpPr>
        <p:grpSpPr>
          <a:xfrm>
            <a:off x="6559383" y="8266237"/>
            <a:ext cx="6292524" cy="1796307"/>
            <a:chOff x="0" y="41452"/>
            <a:chExt cx="6292522" cy="1796305"/>
          </a:xfrm>
        </p:grpSpPr>
        <p:sp>
          <p:nvSpPr>
            <p:cNvPr id="1230" name="직사각형"/>
            <p:cNvSpPr/>
            <p:nvPr/>
          </p:nvSpPr>
          <p:spPr>
            <a:xfrm>
              <a:off x="0" y="516272"/>
              <a:ext cx="6292523" cy="846667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231" name="- k=4: A가 1개, B가 3개이므로 q는 B로 판정…"/>
            <p:cNvSpPr txBox="1"/>
            <p:nvPr/>
          </p:nvSpPr>
          <p:spPr>
            <a:xfrm>
              <a:off x="0" y="41452"/>
              <a:ext cx="6292523" cy="1796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55999" indent="-255999"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marL="255999" indent="-255999"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k=4: A</a:t>
              </a:r>
              <a:r>
                <a:t>가 </a:t>
              </a:r>
              <a:r>
                <a:t>1</a:t>
              </a:r>
              <a:r>
                <a:t>개</a:t>
              </a:r>
              <a:r>
                <a:t>, B</a:t>
              </a:r>
              <a:r>
                <a:t>가 </a:t>
              </a:r>
              <a:r>
                <a:t>3</a:t>
              </a:r>
              <a:r>
                <a:t>개이므로 </a:t>
              </a:r>
              <a:r>
                <a:t>q</a:t>
              </a:r>
              <a:r>
                <a:t>는 </a:t>
              </a:r>
              <a:r>
                <a:t>B</a:t>
              </a:r>
              <a:r>
                <a:t>로 판정</a:t>
              </a:r>
            </a:p>
            <a:p>
              <a:pPr marL="255999" indent="-255999"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k=7: A</a:t>
              </a:r>
              <a:r>
                <a:t>가 </a:t>
              </a:r>
              <a:r>
                <a:t>4</a:t>
              </a:r>
              <a:r>
                <a:t>개</a:t>
              </a:r>
              <a:r>
                <a:t>, B</a:t>
              </a:r>
              <a:r>
                <a:t>가 </a:t>
              </a:r>
              <a:r>
                <a:t>3</a:t>
              </a:r>
              <a:r>
                <a:t>개이므로 </a:t>
              </a:r>
              <a:r>
                <a:t>q</a:t>
              </a:r>
              <a:r>
                <a:t>는 </a:t>
              </a:r>
              <a:r>
                <a:t>A</a:t>
              </a:r>
              <a:r>
                <a:t>로 분류</a:t>
              </a:r>
            </a:p>
          </p:txBody>
        </p:sp>
      </p:grpSp>
      <p:pic>
        <p:nvPicPr>
          <p:cNvPr id="123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951" y="3852686"/>
            <a:ext cx="5774647" cy="464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2561" y="3852686"/>
            <a:ext cx="5414877" cy="4746022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슬라이드 번호 개체 틀 7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최적의 </a:t>
            </a:r>
            <a:r>
              <a:t>k</a:t>
            </a:r>
            <a:r>
              <a:t>값</a:t>
            </a:r>
            <a:r>
              <a:t> </a:t>
            </a:r>
            <a:r>
              <a:t>선택 </a:t>
            </a:r>
            <a:r>
              <a:t>(1/2)</a:t>
            </a:r>
          </a:p>
        </p:txBody>
      </p:sp>
      <p:sp>
        <p:nvSpPr>
          <p:cNvPr id="123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t>k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값을 너무 작게 잡으면 참고 데이터가 적어서 오차 발생 가능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반면 </a:t>
            </a:r>
            <a:r>
              <a:t>k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값을 너무 크게 잡으면 많은 데이터의 평균치에   접근하므로 분류의 의미가 반감됨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영화 추천에서 </a:t>
            </a:r>
            <a:r>
              <a:t>k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＝</a:t>
            </a:r>
            <a:r>
              <a:t>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으로 한다면 이는 베스트셀러를 추천하는 것과 같음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보통 </a:t>
            </a:r>
            <a:r>
              <a:t>k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값은 </a:t>
            </a:r>
            <a:r>
              <a:t>3~9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사이를 선택하나 분석 패키지에는 최적의 </a:t>
            </a:r>
            <a:r>
              <a:t>k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값을 자동으로 찾아주는 기능이 있음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t>k-NN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알고리즘은 명시적인 분류 모델을 가지고 있지 않으므로 어떤 변수가 더 중요한지 파악하기 어려운 것이 단점</a:t>
            </a:r>
          </a:p>
        </p:txBody>
      </p:sp>
      <p:sp>
        <p:nvSpPr>
          <p:cNvPr id="1239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최적의 </a:t>
            </a:r>
            <a:r>
              <a:t>k</a:t>
            </a:r>
            <a:r>
              <a:t>값</a:t>
            </a:r>
            <a:r>
              <a:t> </a:t>
            </a:r>
            <a:r>
              <a:t>선택 </a:t>
            </a:r>
            <a:r>
              <a:t>(2/2)</a:t>
            </a:r>
          </a:p>
        </p:txBody>
      </p:sp>
      <p:sp>
        <p:nvSpPr>
          <p:cNvPr id="124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샘플이 추가될 때마다 매번 분류에 필요한 계산량이 많아 처리 시간이 많이 소요됨</a:t>
            </a:r>
            <a:r>
              <a:t>(lazy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</a:t>
            </a:r>
            <a:r>
              <a:t>)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이웃에 대한 정보를 계속 업데이트하고 가까운 이웃을 계산으로 찾아야 하므로 많은 메모리 필요함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t>K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 샘플 개수 이외에 샘플 간의 거리를 고려하여   가중치를 두는 방법도 가능함</a:t>
            </a:r>
          </a:p>
        </p:txBody>
      </p:sp>
      <p:sp>
        <p:nvSpPr>
          <p:cNvPr id="1243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범주형 데이터 처리</a:t>
            </a:r>
          </a:p>
        </p:txBody>
      </p:sp>
      <p:sp>
        <p:nvSpPr>
          <p:cNvPr id="1246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범주형 변수에서는 유클리디언 거리를 구할 수 없음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남녀 구분 변수 등의 경우 더미 코딩</a:t>
            </a:r>
            <a:r>
              <a:t>(dummy coding)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사용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더미 코딩이란 범주형 특성을 숫자에 매핑하여 사용하는 방식을 의미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남자 </a:t>
            </a:r>
            <a:r>
              <a:t>M=1,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여성 </a:t>
            </a:r>
            <a:r>
              <a:t>M=0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으로 코딩하면 일반 수치형 변수와 같이 처리 가능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상태 값이 두 개인 경우는 한 개의 더미 변수 활용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상태 값으로 </a:t>
            </a:r>
            <a:r>
              <a:t>3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이상의 </a:t>
            </a:r>
            <a:r>
              <a:t>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개가 필요하면</a:t>
            </a:r>
            <a:r>
              <a:t>,</a:t>
            </a:r>
            <a:r>
              <a:t> </a:t>
            </a:r>
            <a:r>
              <a:t>(n-1)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개의 더미    변수 필요</a:t>
            </a:r>
          </a:p>
          <a:p>
            <a:pPr marL="480917" indent="-480917" defTabSz="1287475">
              <a:lnSpc>
                <a:spcPct val="120000"/>
              </a:lnSpc>
              <a:spcBef>
                <a:spcPts val="800"/>
              </a:spcBef>
              <a:defRPr sz="3366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특성 간의 거리 계산</a:t>
            </a:r>
            <a:r>
              <a:t>(0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또는</a:t>
            </a:r>
            <a:r>
              <a:t> 1)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에 반영 가능함</a:t>
            </a:r>
          </a:p>
        </p:txBody>
      </p:sp>
      <p:graphicFrame>
        <p:nvGraphicFramePr>
          <p:cNvPr id="1247" name="표 4"/>
          <p:cNvGraphicFramePr/>
          <p:nvPr/>
        </p:nvGraphicFramePr>
        <p:xfrm>
          <a:off x="11725379" y="5696091"/>
          <a:ext cx="921704" cy="14456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01"/>
                <a:gridCol w="454501"/>
              </a:tblGrid>
              <a:tr h="320573"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320573"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301523"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301523"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301523"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sp>
        <p:nvSpPr>
          <p:cNvPr id="1248" name="슬라이드 번호 개체 틀 6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b="1" sz="3564"/>
            </a:pPr>
            <a:r>
              <a:t>매장 국적 분류 예 </a:t>
            </a:r>
            <a:r>
              <a:t>(2/2)</a:t>
            </a:r>
          </a:p>
        </p:txBody>
      </p:sp>
      <p:grpSp>
        <p:nvGrpSpPr>
          <p:cNvPr id="1253" name="직사각형 13"/>
          <p:cNvGrpSpPr/>
          <p:nvPr/>
        </p:nvGrpSpPr>
        <p:grpSpPr>
          <a:xfrm>
            <a:off x="7007100" y="6408548"/>
            <a:ext cx="5340105" cy="1340194"/>
            <a:chOff x="0" y="27702"/>
            <a:chExt cx="5340103" cy="1340193"/>
          </a:xfrm>
        </p:grpSpPr>
        <p:sp>
          <p:nvSpPr>
            <p:cNvPr id="1251" name="직사각형"/>
            <p:cNvSpPr/>
            <p:nvPr/>
          </p:nvSpPr>
          <p:spPr>
            <a:xfrm>
              <a:off x="0" y="32125"/>
              <a:ext cx="5340104" cy="133134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19411" sz="3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2" name="- 중국인 예측 정밀도는 66/67＝98.5%…"/>
            <p:cNvSpPr txBox="1"/>
            <p:nvPr/>
          </p:nvSpPr>
          <p:spPr>
            <a:xfrm>
              <a:off x="0" y="27702"/>
              <a:ext cx="5340104" cy="134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19411" sz="3400">
                  <a:latin typeface="Arial"/>
                  <a:ea typeface="Arial"/>
                  <a:cs typeface="Arial"/>
                  <a:sym typeface="Arial"/>
                </a:defRPr>
              </a:pPr>
              <a:r>
                <a:t>- </a:t>
              </a:r>
              <a:r>
                <a:rPr>
                  <a:latin typeface="맑은 고딕"/>
                  <a:ea typeface="맑은 고딕"/>
                  <a:cs typeface="맑은 고딕"/>
                  <a:sym typeface="맑은 고딕"/>
                </a:rPr>
                <a:t>중국인 예측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정밀도는 </a:t>
              </a:r>
              <a:r>
                <a:t>66/67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＝</a:t>
              </a:r>
              <a:r>
                <a:t>98.5%</a:t>
              </a:r>
              <a:endParaRPr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55999" indent="-255999"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중국인 예측 리콜 </a:t>
              </a:r>
              <a:r>
                <a:t>66/77</a:t>
              </a:r>
              <a:r>
                <a:t>＝ </a:t>
              </a:r>
              <a:r>
                <a:t>85.7%</a:t>
              </a:r>
            </a:p>
          </p:txBody>
        </p:sp>
      </p:grpSp>
      <p:pic>
        <p:nvPicPr>
          <p:cNvPr id="125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578" y="2009281"/>
            <a:ext cx="6231468" cy="3942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9633" y="2037481"/>
            <a:ext cx="5735039" cy="4285522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성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성능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분석 모델 성능</a:t>
            </a:r>
          </a:p>
        </p:txBody>
      </p:sp>
      <p:sp>
        <p:nvSpPr>
          <p:cNvPr id="126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분석 모델이 얼마나 잘 동작하는지의 성능 평가 기준 필요</a:t>
            </a:r>
          </a:p>
          <a:p>
            <a:pPr lvl="1" marL="852853" indent="-395653">
              <a:spcBef>
                <a:spcPts val="1700"/>
              </a:spcBef>
              <a:defRPr sz="3600"/>
            </a:pPr>
            <a:r>
              <a:t>예측의 정확도</a:t>
            </a:r>
          </a:p>
          <a:p>
            <a:pPr lvl="1" marL="852853" indent="-395653">
              <a:spcBef>
                <a:spcPts val="1700"/>
              </a:spcBef>
              <a:defRPr sz="3600"/>
            </a:pPr>
            <a:r>
              <a:t>동작 속도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 분석 프로젝트의 종료 기준으로 사전 정의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예측의 경우는 실제 값과의 오차를 계산해보면  쉽게 성능 비교 가능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분류의 경우도 분류 예측 후 실제 분류 결과와   맞았는지 비교하면 분류의 성능 평가 가능</a:t>
            </a:r>
          </a:p>
        </p:txBody>
      </p:sp>
      <p:sp>
        <p:nvSpPr>
          <p:cNvPr id="1262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컨퓨전 매트릭스</a:t>
            </a:r>
            <a:r>
              <a:t>(confusion matrix)</a:t>
            </a:r>
          </a:p>
        </p:txBody>
      </p:sp>
      <p:sp>
        <p:nvSpPr>
          <p:cNvPr id="1265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컨퓨전 매트릭스란 분류의 결과가 잘 맞았는지를 평가하는 채점표와 유사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결과 값이 </a:t>
            </a:r>
            <a:r>
              <a:t>P(Positive)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또는 </a:t>
            </a:r>
            <a:r>
              <a:t>N(Negative)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둘 중 하나만 가질 수 있는 </a:t>
            </a:r>
            <a:r>
              <a:t>binary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예측의 경우를 설명하는 일반적인 용어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Positive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찾고자 하는 현상</a:t>
            </a:r>
            <a:r>
              <a:t>(ex.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암에 걸린 사실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결함 등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 나타난 것인지를 구분하는 것일 뿐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긍정적인 결과를 찾았다는  뜻은 아님</a:t>
            </a:r>
          </a:p>
        </p:txBody>
      </p:sp>
      <p:graphicFrame>
        <p:nvGraphicFramePr>
          <p:cNvPr id="1266" name="내용 개체 틀 4"/>
          <p:cNvGraphicFramePr/>
          <p:nvPr/>
        </p:nvGraphicFramePr>
        <p:xfrm>
          <a:off x="1791476" y="6003325"/>
          <a:ext cx="9334151" cy="20482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352256"/>
                <a:gridCol w="3484596"/>
                <a:gridCol w="3484596"/>
              </a:tblGrid>
              <a:tr h="610658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 </a:t>
                      </a:r>
                      <a:r>
                        <a:t>\ </a:t>
                      </a:r>
                      <a:r>
                        <a:t>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P</a:t>
                      </a:r>
                      <a:r>
                        <a:t>로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N</a:t>
                      </a:r>
                      <a:r>
                        <a:t>로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712434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실제로 </a:t>
                      </a:r>
                      <a:r>
                        <a:t>P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 positive (TP)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False negative (FN)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712434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실제로 </a:t>
                      </a:r>
                      <a: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False positive (FP)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 negative (TN)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sp>
        <p:nvSpPr>
          <p:cNvPr id="1267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컨퓨전 매트릭스</a:t>
            </a:r>
            <a:r>
              <a:t>(confusion matrix)</a:t>
            </a:r>
          </a:p>
        </p:txBody>
      </p:sp>
      <p:sp>
        <p:nvSpPr>
          <p:cNvPr id="1270" name="내용 개체 틀 2"/>
          <p:cNvSpPr txBox="1"/>
          <p:nvPr>
            <p:ph type="body" idx="1"/>
          </p:nvPr>
        </p:nvSpPr>
        <p:spPr>
          <a:xfrm>
            <a:off x="650239" y="1497225"/>
            <a:ext cx="11704322" cy="4403691"/>
          </a:xfrm>
          <a:prstGeom prst="rect">
            <a:avLst/>
          </a:prstGeom>
        </p:spPr>
        <p:txBody>
          <a:bodyPr/>
          <a:lstStyle/>
          <a:p>
            <a:pPr marL="427481" indent="-427481" defTabSz="1144422">
              <a:spcBef>
                <a:spcPts val="700"/>
              </a:spcBef>
              <a:defRPr sz="299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용어의 의미 예시</a:t>
            </a:r>
          </a:p>
          <a:p>
            <a:pPr lvl="1" marL="754380" indent="-352043" defTabSz="1144422">
              <a:spcBef>
                <a:spcPts val="700"/>
              </a:spcBef>
              <a:defRPr sz="2464"/>
            </a:pPr>
            <a:r>
              <a:t>True positive (TP)</a:t>
            </a:r>
            <a:endParaRPr sz="3343"/>
          </a:p>
          <a:p>
            <a:pPr lvl="2" marL="1086307" indent="-281635" defTabSz="1144422">
              <a:spcBef>
                <a:spcPts val="700"/>
              </a:spcBef>
              <a:defRPr sz="2464"/>
            </a:pPr>
            <a:r>
              <a:t>암</a:t>
            </a:r>
            <a:r>
              <a:t>/</a:t>
            </a:r>
            <a:r>
              <a:t>결함이라고 예측했는데 실제로 암에 걸린 경우</a:t>
            </a:r>
          </a:p>
          <a:p>
            <a:pPr lvl="1" marL="754380" indent="-352043" defTabSz="1144422">
              <a:spcBef>
                <a:spcPts val="700"/>
              </a:spcBef>
              <a:defRPr sz="2464"/>
            </a:pPr>
            <a:r>
              <a:t>False positive (FP) </a:t>
            </a:r>
          </a:p>
          <a:p>
            <a:pPr lvl="2" marL="1086307" indent="-281635" defTabSz="1144422">
              <a:spcBef>
                <a:spcPts val="700"/>
              </a:spcBef>
              <a:defRPr sz="2464"/>
            </a:pPr>
            <a:r>
              <a:t>암</a:t>
            </a:r>
            <a:r>
              <a:t>/</a:t>
            </a:r>
            <a:r>
              <a:t>결함이라고 예측했는데 실제는 암에 걸리지 않은 경우</a:t>
            </a:r>
          </a:p>
          <a:p>
            <a:pPr lvl="1" marL="754380" indent="-352043" defTabSz="1144422">
              <a:spcBef>
                <a:spcPts val="700"/>
              </a:spcBef>
              <a:defRPr sz="2464"/>
            </a:pPr>
            <a:r>
              <a:t>False negative (FN)</a:t>
            </a:r>
            <a:endParaRPr sz="3343"/>
          </a:p>
          <a:p>
            <a:pPr lvl="2" marL="1086307" indent="-281635" defTabSz="1144422">
              <a:spcBef>
                <a:spcPts val="700"/>
              </a:spcBef>
              <a:defRPr sz="2464"/>
            </a:pPr>
            <a:r>
              <a:t>암</a:t>
            </a:r>
            <a:r>
              <a:t>/</a:t>
            </a:r>
            <a:r>
              <a:t>결함이 아니라고 예측했는데 실제는 암인 경우</a:t>
            </a:r>
          </a:p>
          <a:p>
            <a:pPr lvl="1" marL="754380" indent="-352043" defTabSz="1144422">
              <a:spcBef>
                <a:spcPts val="700"/>
              </a:spcBef>
              <a:defRPr sz="2464"/>
            </a:pPr>
            <a:r>
              <a:t>True negative (TN) </a:t>
            </a:r>
          </a:p>
          <a:p>
            <a:pPr lvl="2" marL="1086307" indent="-281635" defTabSz="1144422">
              <a:spcBef>
                <a:spcPts val="700"/>
              </a:spcBef>
              <a:defRPr sz="2464"/>
            </a:pPr>
            <a:r>
              <a:t>암</a:t>
            </a:r>
            <a:r>
              <a:t>/</a:t>
            </a:r>
            <a:r>
              <a:t>결함이 아니라고 예측했는데 실제로도 암이 아닌 경우</a:t>
            </a:r>
          </a:p>
        </p:txBody>
      </p:sp>
      <p:graphicFrame>
        <p:nvGraphicFramePr>
          <p:cNvPr id="1271" name="표 5"/>
          <p:cNvGraphicFramePr/>
          <p:nvPr/>
        </p:nvGraphicFramePr>
        <p:xfrm>
          <a:off x="2098710" y="6720205"/>
          <a:ext cx="8397734" cy="20482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952944"/>
                <a:gridCol w="4432088"/>
              </a:tblGrid>
              <a:tr h="678508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첫 번째 단어</a:t>
                      </a:r>
                      <a:r>
                        <a:t>: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 평가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두 번째 단어</a:t>
                      </a:r>
                      <a:r>
                        <a:t>: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추정 내용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678508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True: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예측이 맞음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Positive: positive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 예측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678508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False: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예측이 틀림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Negative: negative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 예측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272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ama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Yamani</a:t>
            </a:r>
          </a:p>
        </p:txBody>
      </p:sp>
      <p:sp>
        <p:nvSpPr>
          <p:cNvPr id="324" name="슬라이드 번호"/>
          <p:cNvSpPr txBox="1"/>
          <p:nvPr>
            <p:ph type="sldNum" sz="quarter" idx="2"/>
          </p:nvPr>
        </p:nvSpPr>
        <p:spPr>
          <a:xfrm>
            <a:off x="12263501" y="9192826"/>
            <a:ext cx="368555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5" name="image8.jpg" descr="image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590800"/>
            <a:ext cx="60960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“돌이 다 떨어져서 석기시대가 끝난 것이 아니다”"/>
          <p:cNvSpPr txBox="1"/>
          <p:nvPr/>
        </p:nvSpPr>
        <p:spPr>
          <a:xfrm>
            <a:off x="1465694" y="7698505"/>
            <a:ext cx="10073412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“돌이 다 떨어져서 석기시대가 끝난 것이 아니다”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평가 지표</a:t>
            </a:r>
          </a:p>
        </p:txBody>
      </p:sp>
      <p:sp>
        <p:nvSpPr>
          <p:cNvPr id="1275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51770" indent="-451770" defTabSz="1209446">
              <a:spcBef>
                <a:spcPts val="700"/>
              </a:spcBef>
              <a:defRPr b="1"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정확도</a:t>
            </a:r>
            <a:r>
              <a:t>(accuracy)</a:t>
            </a:r>
            <a:r>
              <a:rPr b="0"/>
              <a:t>: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정확하게 예측한 비율을 의미</a:t>
            </a:r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accuracy = (TP+TN) / </a:t>
            </a:r>
            <a:r>
              <a:t>전체 경우의 수</a:t>
            </a:r>
            <a:r>
              <a:t>(N)</a:t>
            </a:r>
            <a:endParaRPr sz="3534"/>
          </a:p>
          <a:p>
            <a:pPr lvl="1" marL="763420" indent="-338224" defTabSz="1209446">
              <a:spcBef>
                <a:spcPts val="800"/>
              </a:spcBef>
              <a:defRPr sz="1302"/>
            </a:pPr>
          </a:p>
          <a:p>
            <a:pPr marL="446455" indent="-446455" defTabSz="1209446">
              <a:defRPr sz="2604"/>
            </a:pPr>
          </a:p>
          <a:p>
            <a:pPr marL="446455" indent="-446455" defTabSz="1209446">
              <a:defRPr sz="2604"/>
            </a:pPr>
          </a:p>
          <a:p>
            <a:pPr marL="446455" indent="-446455" defTabSz="1209446">
              <a:defRPr sz="2604"/>
            </a:pPr>
          </a:p>
          <a:p>
            <a:pPr marL="446455" indent="-446455" defTabSz="1209446">
              <a:defRPr sz="2604"/>
            </a:pPr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암진단 정확도 </a:t>
            </a:r>
            <a:r>
              <a:t>= (6 + 188)/200 = 194/200 = 0.97 =&gt; 97%</a:t>
            </a:r>
            <a:endParaRPr sz="3534"/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오류율 </a:t>
            </a:r>
            <a:r>
              <a:t>= 1-accuracy = 0.03 =&gt; </a:t>
            </a:r>
            <a:r>
              <a:t>오진율은 </a:t>
            </a:r>
            <a:r>
              <a:t>3%</a:t>
            </a:r>
            <a:endParaRPr sz="3534"/>
          </a:p>
          <a:p>
            <a:pPr marL="451770" indent="-451770" defTabSz="1209446">
              <a:spcBef>
                <a:spcPts val="700"/>
              </a:spcBef>
              <a:defRPr b="1"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리콜</a:t>
            </a:r>
            <a:r>
              <a:t>(recall)</a:t>
            </a:r>
            <a:r>
              <a:rPr b="0"/>
              <a:t>: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관심</a:t>
            </a:r>
            <a:r>
              <a:rPr b="0"/>
              <a:t>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대상을 얼마나 잘 찾아내는가</a:t>
            </a:r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recall = TP / (TP+FN)</a:t>
            </a:r>
            <a:endParaRPr sz="3534"/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실제 암 환자 발견률 </a:t>
            </a:r>
            <a:r>
              <a:t>= 6 / (6+4) = 0.6 =&gt; 60%</a:t>
            </a:r>
            <a:endParaRPr sz="3534"/>
          </a:p>
          <a:p>
            <a:pPr marL="451770" indent="-451770" defTabSz="1209446">
              <a:spcBef>
                <a:spcPts val="700"/>
              </a:spcBef>
              <a:defRPr b="1"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정밀도</a:t>
            </a:r>
            <a:r>
              <a:t>(precision)</a:t>
            </a:r>
            <a:r>
              <a:rPr b="0"/>
              <a:t>: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예측의 정확도</a:t>
            </a:r>
          </a:p>
          <a:p>
            <a:pPr lvl="1" marL="797242" indent="-372046" defTabSz="1209446">
              <a:spcBef>
                <a:spcPts val="600"/>
              </a:spcBef>
              <a:defRPr sz="2604"/>
            </a:pPr>
            <a:r>
              <a:t>precision = TP / (TP+FP) = 6 / (6+2) = 0.75 =&gt; 75%</a:t>
            </a:r>
          </a:p>
        </p:txBody>
      </p:sp>
      <p:graphicFrame>
        <p:nvGraphicFramePr>
          <p:cNvPr id="1276" name="내용 개체 틀 4"/>
          <p:cNvGraphicFramePr/>
          <p:nvPr/>
        </p:nvGraphicFramePr>
        <p:xfrm>
          <a:off x="1293555" y="2772030"/>
          <a:ext cx="9641384" cy="20721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823859"/>
                <a:gridCol w="2509212"/>
                <a:gridCol w="2966018"/>
                <a:gridCol w="1329594"/>
              </a:tblGrid>
              <a:tr h="532669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 </a:t>
                      </a:r>
                      <a:r>
                        <a:t>\ </a:t>
                      </a:r>
                      <a:r>
                        <a:t>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 아니라고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32669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 암환자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 (TP)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 (FN)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509537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실제로 암환자 아님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 (FP)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 (TN)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09537"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  <p:sp>
        <p:nvSpPr>
          <p:cNvPr id="1277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이득</a:t>
            </a:r>
            <a:r>
              <a:t>(benefit)</a:t>
            </a:r>
            <a:r>
              <a:t>과 비용</a:t>
            </a:r>
            <a:r>
              <a:t>(cost)</a:t>
            </a:r>
          </a:p>
        </p:txBody>
      </p:sp>
      <p:sp>
        <p:nvSpPr>
          <p:cNvPr id="1280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분류나 예측의 정확도 분석만 수행하는 것은 의사결정 지원에 충분하지 않음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이득과 비용 측면에서 분류 결과를 분석하여 의사결정을 지원하는 것이 데이터 분석의 목적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정확한 분류보다 더 중요한 것은 실제 상황에 적용할 때 이득과 비용을 고려하여 최적화해야 함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오류에 얼마나 큰 비용이 발생하는지 같이 고려하여 어떤 오류를 최소화해야 할지 전략적으로 결정</a:t>
            </a:r>
          </a:p>
        </p:txBody>
      </p:sp>
      <p:sp>
        <p:nvSpPr>
          <p:cNvPr id="1281" name="슬라이드 번호 개체 틀 4"/>
          <p:cNvSpPr txBox="1"/>
          <p:nvPr>
            <p:ph type="sldNum" sz="quarter" idx="2"/>
          </p:nvPr>
        </p:nvSpPr>
        <p:spPr>
          <a:xfrm>
            <a:off x="11928356" y="8882098"/>
            <a:ext cx="426204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이득과 비용</a:t>
            </a:r>
            <a:r>
              <a:t>: </a:t>
            </a:r>
            <a:r>
              <a:t>암 진단 분류 결과 </a:t>
            </a:r>
            <a:r>
              <a:t>(1/2)</a:t>
            </a:r>
          </a:p>
        </p:txBody>
      </p:sp>
      <p:sp>
        <p:nvSpPr>
          <p:cNvPr id="1284" name="내용 개체 틀 2"/>
          <p:cNvSpPr txBox="1"/>
          <p:nvPr>
            <p:ph type="body" idx="1"/>
          </p:nvPr>
        </p:nvSpPr>
        <p:spPr>
          <a:xfrm>
            <a:off x="650239" y="1497224"/>
            <a:ext cx="11894431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 결과의 기대치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발생확률</a:t>
            </a:r>
            <a:r>
              <a:t>*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이득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비용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구하기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암 진단의 경우 이득과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비용</a:t>
            </a:r>
          </a:p>
          <a:p>
            <a:pPr lvl="1" marL="1177290" indent="-720090">
              <a:spcBef>
                <a:spcPts val="1700"/>
              </a:spcBef>
              <a:buAutoNum type="arabicParenR" startAt="1"/>
              <a:defRPr sz="2800"/>
            </a:pPr>
            <a:r>
              <a:t>암이라고 예측했는데 실제로 암에 걸린 경우</a:t>
            </a:r>
            <a:r>
              <a:t>(E1): </a:t>
            </a:r>
            <a:r>
              <a:t>환자는 치료를 계속 받고 병원은 수익을 낸다</a:t>
            </a:r>
          </a:p>
          <a:p>
            <a:pPr lvl="1" marL="1177290" indent="-720090">
              <a:spcBef>
                <a:spcPts val="1700"/>
              </a:spcBef>
              <a:buAutoNum type="arabicParenR" startAt="1"/>
              <a:defRPr sz="2800"/>
            </a:pPr>
            <a:r>
              <a:t>암이라고 예측했는데 실제는 암에 걸리지 않은 경우</a:t>
            </a:r>
            <a:r>
              <a:t>(E2): </a:t>
            </a:r>
            <a:r>
              <a:t>환자는 정밀검사를 받겠지만 암이 아닌 것에 안도한다</a:t>
            </a:r>
          </a:p>
          <a:p>
            <a:pPr lvl="1" marL="1177290" indent="-720090">
              <a:spcBef>
                <a:spcPts val="1700"/>
              </a:spcBef>
              <a:buAutoNum type="arabicParenR" startAt="1"/>
              <a:defRPr sz="2800"/>
            </a:pPr>
            <a:r>
              <a:t>암이 아니라고 예측했는데 실제는 암인 경우</a:t>
            </a:r>
            <a:r>
              <a:t>(E3): </a:t>
            </a:r>
            <a:r>
              <a:t>환자가 항의를 할 것이고 손해배상을 청구할 수도 있다</a:t>
            </a:r>
            <a:endParaRPr sz="3800"/>
          </a:p>
          <a:p>
            <a:pPr lvl="1" marL="1177290" indent="-720090">
              <a:spcBef>
                <a:spcPts val="1700"/>
              </a:spcBef>
              <a:buAutoNum type="arabicParenR" startAt="1"/>
              <a:defRPr sz="2800"/>
            </a:pPr>
            <a:r>
              <a:t>암이 아니라고 예측했는데 실제로도 암이 아닌 경우</a:t>
            </a:r>
            <a:r>
              <a:t>(E4): </a:t>
            </a:r>
            <a:r>
              <a:t>환자는 진료가 정확하다고 믿고 다음에도 이 병원을 찾는다</a:t>
            </a:r>
          </a:p>
        </p:txBody>
      </p:sp>
      <p:graphicFrame>
        <p:nvGraphicFramePr>
          <p:cNvPr id="1285" name="내용 개체 틀 4"/>
          <p:cNvGraphicFramePr/>
          <p:nvPr/>
        </p:nvGraphicFramePr>
        <p:xfrm>
          <a:off x="1791476" y="7437084"/>
          <a:ext cx="9319437" cy="167271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068154"/>
                <a:gridCol w="3068154"/>
                <a:gridCol w="3170426"/>
              </a:tblGrid>
              <a:tr h="533516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 </a:t>
                      </a:r>
                      <a:r>
                        <a:t>\ </a:t>
                      </a:r>
                      <a:r>
                        <a:t>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 아니라고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569533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 암환자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E1 = 200</a:t>
                      </a:r>
                      <a:r>
                        <a:t>만원</a:t>
                      </a:r>
                      <a:r>
                        <a:t>(TP)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E3 = -500</a:t>
                      </a:r>
                      <a:r>
                        <a:t>만원</a:t>
                      </a:r>
                      <a:r>
                        <a:t>(FN)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569533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실제로 암환자 아님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E2 = -3</a:t>
                      </a:r>
                      <a:r>
                        <a:t>만원</a:t>
                      </a:r>
                      <a:r>
                        <a:t>(FP)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E4 = 2</a:t>
                      </a:r>
                      <a:r>
                        <a:t>만원</a:t>
                      </a:r>
                      <a:r>
                        <a:t>(TN)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sp>
        <p:nvSpPr>
          <p:cNvPr id="1286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이득과 비용</a:t>
            </a:r>
            <a:r>
              <a:t>: </a:t>
            </a:r>
            <a:r>
              <a:t>암 진단 분류 결과 </a:t>
            </a:r>
            <a:r>
              <a:t>(2/2)</a:t>
            </a:r>
          </a:p>
        </p:txBody>
      </p:sp>
      <p:sp>
        <p:nvSpPr>
          <p:cNvPr id="128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6059" indent="-476059" defTabSz="1274470">
              <a:spcBef>
                <a:spcPts val="800"/>
              </a:spcBef>
              <a:defRPr sz="333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각 항목의 발생 확률</a:t>
            </a:r>
          </a:p>
          <a:p>
            <a:pPr marL="448055" indent="-448055" defTabSz="1274470">
              <a:defRPr sz="1568"/>
            </a:pPr>
          </a:p>
          <a:p>
            <a:pPr marL="476059" indent="-476059" defTabSz="1274470">
              <a:defRPr sz="3332"/>
            </a:pPr>
          </a:p>
          <a:p>
            <a:pPr marL="476059" indent="-476059" defTabSz="1274470">
              <a:defRPr sz="3332"/>
            </a:pPr>
          </a:p>
          <a:p>
            <a:pPr marL="470458" indent="-470458" defTabSz="1274470">
              <a:defRPr sz="1372"/>
            </a:pPr>
          </a:p>
          <a:p>
            <a:pPr marL="476059" indent="-476059" defTabSz="1274470">
              <a:spcBef>
                <a:spcPts val="1600"/>
              </a:spcBef>
              <a:defRPr sz="333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전체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기대치</a:t>
            </a:r>
          </a:p>
          <a:p>
            <a:pPr lvl="1" marL="0" indent="448055" defTabSz="1274470">
              <a:spcBef>
                <a:spcPts val="1600"/>
              </a:spcBef>
              <a:buSzTx/>
              <a:buNone/>
              <a:defRPr sz="2744"/>
            </a:pPr>
            <a:r>
              <a:t>= </a:t>
            </a:r>
            <a:r>
              <a:rPr i="1"/>
              <a:t>p1E1 + p2E2 + p3E3 + p4E4</a:t>
            </a:r>
            <a:endParaRPr sz="3724"/>
          </a:p>
          <a:p>
            <a:pPr lvl="1" marL="0" indent="448055" defTabSz="1274470">
              <a:spcBef>
                <a:spcPts val="1600"/>
              </a:spcBef>
              <a:buSzTx/>
              <a:buNone/>
              <a:defRPr sz="2744"/>
            </a:pPr>
            <a:r>
              <a:t>= 0.03x200 +0.01x(-3) +0.02x(-500) +0.94x(2)= -7.55 </a:t>
            </a:r>
            <a:r>
              <a:t>만원</a:t>
            </a:r>
          </a:p>
          <a:p>
            <a:pPr marL="476059" indent="-476059" defTabSz="1274470">
              <a:spcBef>
                <a:spcPts val="1600"/>
              </a:spcBef>
              <a:defRPr sz="333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의사는 암환자 진단으로 추가 수익을 내는 것이 아니라  오히려 병원에 손실을 발생시키고 있음</a:t>
            </a:r>
          </a:p>
          <a:p>
            <a:pPr lvl="1" marL="840105" indent="-392049" defTabSz="1274470">
              <a:spcBef>
                <a:spcPts val="1600"/>
              </a:spcBef>
              <a:defRPr sz="2744">
                <a:latin typeface="Helvetica"/>
                <a:ea typeface="Helvetica"/>
                <a:cs typeface="Helvetica"/>
                <a:sym typeface="Helvetica"/>
              </a:defRPr>
            </a:pPr>
            <a:r>
              <a:t>원인</a:t>
            </a:r>
            <a:r>
              <a:t>? E3</a:t>
            </a:r>
            <a:r>
              <a:t>의 손실이 크기 때문이므로 </a:t>
            </a:r>
            <a:r>
              <a:t>p3 </a:t>
            </a:r>
            <a:r>
              <a:t>확률을 줄여야 함</a:t>
            </a:r>
          </a:p>
          <a:p>
            <a:pPr lvl="1" marL="840105" indent="-392049" defTabSz="1274470">
              <a:spcBef>
                <a:spcPts val="1600"/>
              </a:spcBef>
              <a:defRPr sz="2744">
                <a:latin typeface="Helvetica"/>
                <a:ea typeface="Helvetica"/>
                <a:cs typeface="Helvetica"/>
                <a:sym typeface="Helvetica"/>
              </a:defRPr>
            </a:pPr>
            <a:r>
              <a:t>FN</a:t>
            </a:r>
            <a:r>
              <a:t>의 확률은 </a:t>
            </a:r>
            <a:r>
              <a:t>Positive</a:t>
            </a:r>
            <a:r>
              <a:t>로 판정하면 줄일 수 있음</a:t>
            </a:r>
          </a:p>
        </p:txBody>
      </p:sp>
      <p:graphicFrame>
        <p:nvGraphicFramePr>
          <p:cNvPr id="1290" name="내용 개체 틀 4"/>
          <p:cNvGraphicFramePr/>
          <p:nvPr/>
        </p:nvGraphicFramePr>
        <p:xfrm>
          <a:off x="1484242" y="2182370"/>
          <a:ext cx="9217025" cy="188279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761297"/>
                <a:gridCol w="3221513"/>
                <a:gridCol w="3221513"/>
              </a:tblGrid>
              <a:tr h="593109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 </a:t>
                      </a:r>
                      <a:r>
                        <a:t>\ </a:t>
                      </a:r>
                      <a:r>
                        <a:t>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 아니라고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638492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 암환자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p1 = 6/200 = 0.03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p3 = 4/200 = 0.02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638492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실제로 암환자 아님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p2 = 2/200 = 0.01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p4 = 188/200 = 0.94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sp>
        <p:nvSpPr>
          <p:cNvPr id="1291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보수적인 의사</a:t>
            </a:r>
          </a:p>
        </p:txBody>
      </p:sp>
      <p:sp>
        <p:nvSpPr>
          <p:cNvPr id="129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1486" indent="-461486" defTabSz="1235455">
              <a:spcBef>
                <a:spcPts val="1600"/>
              </a:spcBef>
              <a:defRPr sz="323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조금이라도 의심이 들면 모두 암일 것이라고 예측</a:t>
            </a:r>
          </a:p>
          <a:p>
            <a:pPr lvl="1" marL="814387" indent="-380047" defTabSz="1235455">
              <a:spcBef>
                <a:spcPts val="1600"/>
              </a:spcBef>
              <a:defRPr sz="2660"/>
            </a:pPr>
            <a:r>
              <a:t>검사 대상자의 </a:t>
            </a:r>
            <a:r>
              <a:t>½</a:t>
            </a:r>
            <a:r>
              <a:t>인 </a:t>
            </a:r>
            <a:r>
              <a:t>100</a:t>
            </a:r>
            <a:r>
              <a:t>명을 암이라고 판정한 경우 </a:t>
            </a:r>
          </a:p>
          <a:p>
            <a:pPr lvl="1" marL="796290" indent="-361950" defTabSz="1235455">
              <a:spcBef>
                <a:spcPts val="1600"/>
              </a:spcBef>
              <a:defRPr sz="1140"/>
            </a:pPr>
          </a:p>
          <a:p>
            <a:pPr marL="461486" indent="-461486" defTabSz="1235455">
              <a:defRPr sz="3230"/>
            </a:pPr>
          </a:p>
          <a:p>
            <a:pPr marL="461486" indent="-461486" defTabSz="1235455">
              <a:defRPr sz="3230"/>
            </a:pPr>
          </a:p>
          <a:p>
            <a:pPr marL="461486" indent="-461486" defTabSz="1235455">
              <a:defRPr sz="3230"/>
            </a:pPr>
          </a:p>
          <a:p>
            <a:pPr lvl="1" marL="804516" indent="-370176" defTabSz="1235455">
              <a:spcBef>
                <a:spcPts val="900"/>
              </a:spcBef>
              <a:defRPr sz="2850"/>
            </a:pPr>
          </a:p>
          <a:p>
            <a:pPr marL="444211" indent="-444211" defTabSz="1235455">
              <a:spcBef>
                <a:spcPts val="1600"/>
              </a:spcBef>
              <a:defRPr sz="285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전체 기대치</a:t>
            </a:r>
            <a:r>
              <a:t>: 0.05x(200) +0.45x(-3) +0 +0.52x(2)= +9.65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만원</a:t>
            </a:r>
          </a:p>
          <a:p>
            <a:pPr marL="444211" indent="-444211" defTabSz="1235455">
              <a:spcBef>
                <a:spcPts val="1600"/>
              </a:spcBef>
              <a:defRPr sz="285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이 의사는 병원의 손실을 줄여주었으나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암 예측을 남발해 실제로는 암이 없는 환자 </a:t>
            </a:r>
            <a:r>
              <a:t>90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명이 재검사를 받는 불편을 초래함</a:t>
            </a:r>
          </a:p>
          <a:p>
            <a:pPr marL="444211" indent="-444211" defTabSz="1235455">
              <a:spcBef>
                <a:spcPts val="1600"/>
              </a:spcBef>
              <a:defRPr sz="285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정확도 </a:t>
            </a:r>
            <a:r>
              <a:t>= 110/200 = 0.55 =&gt; 55%,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리콜</a:t>
            </a:r>
            <a:r>
              <a:t> </a:t>
            </a:r>
            <a:r>
              <a:t>= 10/10 = 100%</a:t>
            </a:r>
          </a:p>
          <a:p>
            <a:pPr marL="444211" indent="-444211" defTabSz="1235455">
              <a:spcBef>
                <a:spcPts val="1600"/>
              </a:spcBef>
              <a:defRPr sz="285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정밀도 </a:t>
            </a:r>
            <a:r>
              <a:t>= 10/100 = 10%  &lt;=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병원과 의사의 신뢰도 저하</a:t>
            </a:r>
          </a:p>
        </p:txBody>
      </p:sp>
      <p:graphicFrame>
        <p:nvGraphicFramePr>
          <p:cNvPr id="1295" name="내용 개체 틀 4"/>
          <p:cNvGraphicFramePr/>
          <p:nvPr/>
        </p:nvGraphicFramePr>
        <p:xfrm>
          <a:off x="1177008" y="2828572"/>
          <a:ext cx="10036319" cy="28675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758465"/>
                <a:gridCol w="3070026"/>
                <a:gridCol w="3070026"/>
                <a:gridCol w="1125101"/>
              </a:tblGrid>
              <a:tr h="611923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실제 </a:t>
                      </a:r>
                      <a:r>
                        <a:t>\ </a:t>
                      </a:r>
                      <a:r>
                        <a:t>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암이 아니라고 예측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866892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 암환자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spcBef>
                          <a:spcPts val="800"/>
                        </a:spcBef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 (TP)
p1= 10/200 = 0.05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spcBef>
                          <a:spcPts val="800"/>
                        </a:spcBef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0 (FN)</a:t>
                      </a:r>
                    </a:p>
                    <a:p>
                      <a:pPr defTabSz="1300480">
                        <a:spcBef>
                          <a:spcPts val="800"/>
                        </a:spcBef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p3= 0/200 = 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866892">
                <a:tc>
                  <a:txBody>
                    <a:bodyPr/>
                    <a:lstStyle/>
                    <a:p>
                      <a:pPr defTabSz="1300480">
                        <a:defRPr sz="2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실제로 암환자 아님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spcBef>
                          <a:spcPts val="800"/>
                        </a:spcBef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90 (FP)</a:t>
                      </a:r>
                    </a:p>
                    <a:p>
                      <a:pPr defTabSz="1300480">
                        <a:spcBef>
                          <a:spcPts val="800"/>
                        </a:spcBef>
                        <a:defRPr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p2= 90/200 = 0.45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spcBef>
                          <a:spcPts val="800"/>
                        </a:spcBef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 (TN)
p4= 100/200 = 0.5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14398"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  <p:sp>
        <p:nvSpPr>
          <p:cNvPr id="1296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F1 </a:t>
            </a:r>
            <a:r>
              <a:t>지표</a:t>
            </a:r>
          </a:p>
        </p:txBody>
      </p:sp>
      <p:sp>
        <p:nvSpPr>
          <p:cNvPr id="129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0036" indent="-470036" defTabSz="1287475">
              <a:spcBef>
                <a:spcPts val="1600"/>
              </a:spcBef>
              <a:defRPr sz="3564"/>
            </a:pPr>
            <a:r>
              <a:t>recall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</a:t>
            </a:r>
            <a:r>
              <a:t>precision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 두 가지 지표를 동시에 높이는 것은 어려움</a:t>
            </a:r>
            <a:r>
              <a:t>, F1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은 이러한 두 요소를 동시에 반영한 새로운 지표임</a:t>
            </a:r>
          </a:p>
          <a:p>
            <a:pPr marL="470036" indent="-470036" defTabSz="1287475">
              <a:spcBef>
                <a:spcPts val="1600"/>
              </a:spcBef>
              <a:defRPr sz="3564"/>
            </a:pPr>
            <a:r>
              <a:t>F1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은 </a:t>
            </a:r>
            <a:r>
              <a:t>recall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</a:t>
            </a:r>
            <a:r>
              <a:t>precision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 조화 평균을 구한 것</a:t>
            </a:r>
          </a:p>
          <a:p>
            <a:pPr marL="470036" indent="-470036" defTabSz="1287475">
              <a:spcBef>
                <a:spcPts val="1600"/>
              </a:spcBef>
              <a:defRPr sz="3564"/>
            </a:pPr>
            <a:r>
              <a:t>F1 = </a:t>
            </a:r>
            <a:r>
              <a:rPr b="1"/>
              <a:t>2 x precision x recall / (precision + recall)</a:t>
            </a:r>
            <a:endParaRPr b="1"/>
          </a:p>
          <a:p>
            <a:pPr marL="470036" indent="-470036" defTabSz="1287475">
              <a:spcBef>
                <a:spcPts val="1600"/>
              </a:spcBef>
              <a:defRPr sz="3564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두 지표의 값이 각각 </a:t>
            </a:r>
            <a:r>
              <a:t>0.5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와 </a:t>
            </a:r>
            <a:r>
              <a:t>0.7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일 때</a:t>
            </a:r>
          </a:p>
          <a:p>
            <a:pPr lvl="1" marL="838390" indent="-385762" defTabSz="1287475">
              <a:spcBef>
                <a:spcPts val="1600"/>
              </a:spcBef>
              <a:defRPr sz="2970"/>
            </a:pPr>
            <a:r>
              <a:t>산술 평균 </a:t>
            </a:r>
            <a:r>
              <a:t>c=(a+b)/2=(0.5)+(0.7)/2=0.6</a:t>
            </a:r>
            <a:endParaRPr sz="3762"/>
          </a:p>
          <a:p>
            <a:pPr lvl="1" marL="838390" indent="-385762" defTabSz="1287475">
              <a:spcBef>
                <a:spcPts val="1600"/>
              </a:spcBef>
              <a:defRPr sz="2970"/>
            </a:pPr>
            <a:r>
              <a:t>조화 평균 </a:t>
            </a:r>
            <a:r>
              <a:t>c=2ab/(a+b)=0.7/1.2=</a:t>
            </a:r>
            <a:r>
              <a:rPr>
                <a:solidFill>
                  <a:srgbClr val="017EB8"/>
                </a:solidFill>
              </a:rPr>
              <a:t>0.58</a:t>
            </a:r>
            <a:endParaRPr>
              <a:solidFill>
                <a:srgbClr val="017EB8"/>
              </a:solidFill>
            </a:endParaRPr>
          </a:p>
          <a:p>
            <a:pPr marL="470036" indent="-470036" defTabSz="1287475">
              <a:spcBef>
                <a:spcPts val="1600"/>
              </a:spcBef>
              <a:defRPr sz="3564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두 지표의 값이 각각 </a:t>
            </a:r>
            <a:r>
              <a:t>0.9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와 </a:t>
            </a:r>
            <a:r>
              <a:t>0.3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일 때</a:t>
            </a:r>
          </a:p>
          <a:p>
            <a:pPr lvl="1" marL="838390" indent="-385762" defTabSz="1287475">
              <a:spcBef>
                <a:spcPts val="1600"/>
              </a:spcBef>
              <a:defRPr sz="2970"/>
            </a:pPr>
            <a:r>
              <a:t>산술 평균 </a:t>
            </a:r>
            <a:r>
              <a:t>c=(a+b)/2=(0.9)+(0.3)/2=0.6</a:t>
            </a:r>
            <a:endParaRPr sz="3762"/>
          </a:p>
          <a:p>
            <a:pPr lvl="1" marL="838390" indent="-385762" defTabSz="1287475">
              <a:spcBef>
                <a:spcPts val="1600"/>
              </a:spcBef>
              <a:defRPr sz="2970"/>
            </a:pPr>
            <a:r>
              <a:t>조화 평균 </a:t>
            </a:r>
            <a:r>
              <a:t>c=2ab/(a+b)=0.54/1.2=</a:t>
            </a:r>
            <a:r>
              <a:rPr>
                <a:solidFill>
                  <a:srgbClr val="017EB8"/>
                </a:solidFill>
              </a:rPr>
              <a:t>0.45</a:t>
            </a:r>
          </a:p>
        </p:txBody>
      </p:sp>
      <p:sp>
        <p:nvSpPr>
          <p:cNvPr id="1300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분류 순서 평가</a:t>
            </a:r>
          </a:p>
        </p:txBody>
      </p:sp>
      <p:sp>
        <p:nvSpPr>
          <p:cNvPr id="130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>
            <a:lvl1pPr marL="474784" indent="-474784">
              <a:spcBef>
                <a:spcPts val="8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분류의 최종 결과 이외에 분류 점수 순서를 활용하여 분류 모델의 성능을 보다 정밀하게 평가할 수 있음</a:t>
            </a:r>
          </a:p>
        </p:txBody>
      </p:sp>
      <p:graphicFrame>
        <p:nvGraphicFramePr>
          <p:cNvPr id="1304" name="표 4"/>
          <p:cNvGraphicFramePr/>
          <p:nvPr/>
        </p:nvGraphicFramePr>
        <p:xfrm>
          <a:off x="1177008" y="2930983"/>
          <a:ext cx="4754881" cy="64519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03333"/>
                <a:gridCol w="693538"/>
                <a:gridCol w="948436"/>
                <a:gridCol w="948436"/>
                <a:gridCol w="948436"/>
              </a:tblGrid>
              <a:tr h="422461"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환자번호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성별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점수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순위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실제 값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422461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0.98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125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0.96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199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0.86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0.84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0.82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176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0.81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0.80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0.79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0.77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0.76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0.48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198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93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0.42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199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401406"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0.40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  <p:grpSp>
        <p:nvGrpSpPr>
          <p:cNvPr id="1307" name="직사각형 5"/>
          <p:cNvGrpSpPr/>
          <p:nvPr/>
        </p:nvGrpSpPr>
        <p:grpSpPr>
          <a:xfrm>
            <a:off x="6385507" y="1668954"/>
            <a:ext cx="6094519" cy="9565056"/>
            <a:chOff x="0" y="420846"/>
            <a:chExt cx="6094518" cy="9565054"/>
          </a:xfrm>
        </p:grpSpPr>
        <p:sp>
          <p:nvSpPr>
            <p:cNvPr id="1305" name="직사각형"/>
            <p:cNvSpPr/>
            <p:nvPr/>
          </p:nvSpPr>
          <p:spPr>
            <a:xfrm>
              <a:off x="0" y="1579790"/>
              <a:ext cx="6094519" cy="724716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306" name="- 암이 걸렸을 가능성에 대한  종합 점수 계산…"/>
            <p:cNvSpPr txBox="1"/>
            <p:nvPr/>
          </p:nvSpPr>
          <p:spPr>
            <a:xfrm>
              <a:off x="0" y="420846"/>
              <a:ext cx="6094519" cy="95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암이 걸렸을 가능성에 대한  종합 점수 계산</a:t>
              </a: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- 0.8 </a:t>
              </a:r>
              <a:r>
                <a:t>이상이면 암으로 진단</a:t>
              </a: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실제 값은 암이면 </a:t>
              </a:r>
              <a:r>
                <a:t>C(cancer),  </a:t>
              </a:r>
              <a:r>
                <a:t>암이 아니었으면 </a:t>
              </a:r>
              <a:r>
                <a:t>N(normal)</a:t>
              </a: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테이블의 윗부분에 </a:t>
              </a:r>
              <a:r>
                <a:t>C</a:t>
              </a:r>
              <a:r>
                <a:t>가 많이 배열될수록 암 진단을 잘한 것</a:t>
              </a: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순서</a:t>
              </a:r>
              <a:r>
                <a:t>(</a:t>
              </a:r>
              <a:r>
                <a:t>점수</a:t>
              </a:r>
              <a:r>
                <a:t>) </a:t>
              </a:r>
              <a:r>
                <a:t>정보가 있으면 순서를 기준으로 진단의 범위를  바꾸기가 용이</a:t>
              </a:r>
            </a:p>
          </p:txBody>
        </p:sp>
      </p:grpSp>
      <p:sp>
        <p:nvSpPr>
          <p:cNvPr id="1308" name="직선 연결선 7"/>
          <p:cNvSpPr/>
          <p:nvPr/>
        </p:nvSpPr>
        <p:spPr>
          <a:xfrm>
            <a:off x="984911" y="6560224"/>
            <a:ext cx="5086093" cy="1"/>
          </a:xfrm>
          <a:prstGeom prst="line">
            <a:avLst/>
          </a:prstGeom>
          <a:ln w="25400">
            <a:solidFill>
              <a:srgbClr val="C70000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9" name="슬라이드 번호 개체 틀 6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ROC</a:t>
            </a:r>
            <a:r>
              <a:rPr sz="2430"/>
              <a:t>(Receiver Operating Characteristic)</a:t>
            </a:r>
            <a:r>
              <a:rPr sz="2268"/>
              <a:t> </a:t>
            </a:r>
            <a:r>
              <a:t>그래프</a:t>
            </a:r>
          </a:p>
        </p:txBody>
      </p:sp>
      <p:sp>
        <p:nvSpPr>
          <p:cNvPr id="131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예측 결과를 순서대로 제시한 것이 실제 값과 얼마나 순서에 따라 잘 맞는지는 검증하는 </a:t>
            </a:r>
            <a:r>
              <a:t>2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차원 그래프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t>ROC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커브는 </a:t>
            </a:r>
            <a:r>
              <a:t>(0,0)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점에서 시작하여 한 행씩 진행하면서 정답을 맞추었으면 </a:t>
            </a:r>
            <a:r>
              <a:t>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 위로 한 칸 이동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정답을 맞추지 못했으면 </a:t>
            </a:r>
            <a:r>
              <a:t>x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 방향으로 한 칸 이동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종점은 </a:t>
            </a:r>
            <a:r>
              <a:t>(1, 1)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지점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</a:t>
            </a:r>
            <a:r>
              <a:t>x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축으로는 예측 오류가 날 때마다 이동하고</a:t>
            </a:r>
            <a:r>
              <a:t>, 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축으로는 정답을 맞출 때마다 이동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t>x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축은 예측이 틀린 것을 나타내므로 </a:t>
            </a:r>
            <a:r>
              <a:t>false positive rate, 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축은 예측이 맞은 것을 나타내므로 </a:t>
            </a:r>
            <a:r>
              <a:t>true positive rate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나타냄</a:t>
            </a:r>
          </a:p>
        </p:txBody>
      </p:sp>
      <p:sp>
        <p:nvSpPr>
          <p:cNvPr id="1313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ROC </a:t>
            </a:r>
            <a:r>
              <a:t>그래프</a:t>
            </a:r>
            <a:r>
              <a:t> </a:t>
            </a:r>
            <a:r>
              <a:t>예시</a:t>
            </a:r>
          </a:p>
        </p:txBody>
      </p:sp>
      <p:sp>
        <p:nvSpPr>
          <p:cNvPr id="1316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각 데이터 항목에 대해 계단형 그래프가 만들어짐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만일 의사의 예측 정확도가 높다면</a:t>
            </a:r>
            <a:r>
              <a:t>,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그래프가 초반에 위로 올라갈 것임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Best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 경우 처음부터 </a:t>
            </a:r>
            <a:r>
              <a:t>(0,1.0)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까지 올라갈 것이며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사각형 모양이 나타날 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것임</a:t>
            </a:r>
          </a:p>
        </p:txBody>
      </p:sp>
      <p:pic>
        <p:nvPicPr>
          <p:cNvPr id="131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436" y="4612110"/>
            <a:ext cx="5530216" cy="4958123"/>
          </a:xfrm>
          <a:prstGeom prst="rect">
            <a:avLst/>
          </a:prstGeom>
          <a:ln w="12700">
            <a:solidFill>
              <a:srgbClr val="D9D9D9"/>
            </a:solidFill>
          </a:ln>
        </p:spPr>
      </p:pic>
      <p:sp>
        <p:nvSpPr>
          <p:cNvPr id="1318" name="직선 연결선 6"/>
          <p:cNvSpPr/>
          <p:nvPr/>
        </p:nvSpPr>
        <p:spPr>
          <a:xfrm>
            <a:off x="4044526" y="4863111"/>
            <a:ext cx="4813336" cy="1"/>
          </a:xfrm>
          <a:prstGeom prst="line">
            <a:avLst/>
          </a:prstGeom>
          <a:ln w="25400">
            <a:solidFill>
              <a:srgbClr val="C70000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9" name="직선 연결선 8"/>
          <p:cNvSpPr/>
          <p:nvPr/>
        </p:nvSpPr>
        <p:spPr>
          <a:xfrm flipH="1">
            <a:off x="4073711" y="4835733"/>
            <a:ext cx="1" cy="4300801"/>
          </a:xfrm>
          <a:prstGeom prst="line">
            <a:avLst/>
          </a:prstGeom>
          <a:ln w="25400">
            <a:solidFill>
              <a:srgbClr val="C70000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0" name="TextBox 11"/>
          <p:cNvSpPr txBox="1"/>
          <p:nvPr/>
        </p:nvSpPr>
        <p:spPr>
          <a:xfrm>
            <a:off x="4146938" y="4876800"/>
            <a:ext cx="1243649" cy="4888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1" baseline="-20250" sz="2000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Best</a:t>
            </a:r>
            <a:r>
              <a:t>의 경우</a:t>
            </a:r>
          </a:p>
        </p:txBody>
      </p:sp>
      <p:sp>
        <p:nvSpPr>
          <p:cNvPr id="1321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AUC(Area Under Curve)</a:t>
            </a:r>
          </a:p>
        </p:txBody>
      </p:sp>
      <p:sp>
        <p:nvSpPr>
          <p:cNvPr id="132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예측 알고리즘의 성능을 간단히 수치로 나타내기 위해서 </a:t>
            </a:r>
            <a:r>
              <a:t>ROC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그래프의 면적을 계산하는 방법을 사용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우수한 알고리즘일수록 초반에 </a:t>
            </a:r>
            <a:r>
              <a:t>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축 상단 방향으로 이동하므로 </a:t>
            </a:r>
            <a:r>
              <a:t>ROC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커브의 면적이 넓어짐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t>AUC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</a:t>
            </a:r>
            <a:r>
              <a:t>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</a:t>
            </a:r>
            <a:r>
              <a:t>1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사이 값</a:t>
            </a:r>
            <a:r>
              <a:t>,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최대값은 </a:t>
            </a:r>
            <a:r>
              <a:t>1(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정사각형 면적은 </a:t>
            </a:r>
            <a:r>
              <a:t>1)</a:t>
            </a:r>
          </a:p>
        </p:txBody>
      </p:sp>
      <p:pic>
        <p:nvPicPr>
          <p:cNvPr id="132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655" y="4734118"/>
            <a:ext cx="5371185" cy="4780048"/>
          </a:xfrm>
          <a:prstGeom prst="rect">
            <a:avLst/>
          </a:prstGeom>
          <a:ln w="12700">
            <a:solidFill>
              <a:srgbClr val="D9D9D9"/>
            </a:solidFill>
          </a:ln>
        </p:spPr>
      </p:pic>
      <p:sp>
        <p:nvSpPr>
          <p:cNvPr id="1326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9" name="직사각형 6"/>
          <p:cNvGrpSpPr/>
          <p:nvPr/>
        </p:nvGrpSpPr>
        <p:grpSpPr>
          <a:xfrm>
            <a:off x="6694254" y="5019805"/>
            <a:ext cx="5119455" cy="4083042"/>
            <a:chOff x="0" y="286002"/>
            <a:chExt cx="5119453" cy="4083041"/>
          </a:xfrm>
        </p:grpSpPr>
        <p:sp>
          <p:nvSpPr>
            <p:cNvPr id="1327" name="직사각형"/>
            <p:cNvSpPr/>
            <p:nvPr/>
          </p:nvSpPr>
          <p:spPr>
            <a:xfrm>
              <a:off x="0" y="286002"/>
              <a:ext cx="5119454" cy="4083043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spcBef>
                  <a:spcPts val="1700"/>
                </a:spcBef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28" name="- 좋은 알고리즘 순서: 1 &gt; 2 &gt; 3…"/>
            <p:cNvSpPr txBox="1"/>
            <p:nvPr/>
          </p:nvSpPr>
          <p:spPr>
            <a:xfrm>
              <a:off x="0" y="848038"/>
              <a:ext cx="5119454" cy="2958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55999" indent="-255999" algn="l" defTabSz="1300480">
                <a:spcBef>
                  <a:spcPts val="17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좋은 알고리즘 순서</a:t>
              </a:r>
              <a:r>
                <a:t>: 1 &gt; 2 &gt; 3</a:t>
              </a:r>
            </a:p>
            <a:p>
              <a:pPr marL="255999" indent="-255999" algn="l" defTabSz="1300480">
                <a:spcBef>
                  <a:spcPts val="17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랜덤 예측</a:t>
              </a:r>
              <a:r>
                <a:t>: </a:t>
              </a:r>
              <a:r>
                <a:t>기본적인 예측 모델로 아무런 알고리즘도 적용하지 않고 랜덤하게 예측한 경우로</a:t>
              </a:r>
              <a:r>
                <a:t> AUC</a:t>
              </a:r>
              <a:r>
                <a:t>는 </a:t>
              </a:r>
              <a:r>
                <a:t>0.5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AI 골드러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골드러시</a:t>
            </a:r>
          </a:p>
        </p:txBody>
      </p:sp>
      <p:sp>
        <p:nvSpPr>
          <p:cNvPr id="329" name="슬라이드 번호"/>
          <p:cNvSpPr txBox="1"/>
          <p:nvPr>
            <p:ph type="sldNum" sz="quarter" idx="2"/>
          </p:nvPr>
        </p:nvSpPr>
        <p:spPr>
          <a:xfrm>
            <a:off x="12241429" y="9192826"/>
            <a:ext cx="41270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891" y="2277646"/>
            <a:ext cx="10815018" cy="6595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9. 예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9. 예측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92403">
              <a:defRPr sz="3696"/>
            </a:lvl1pPr>
          </a:lstStyle>
          <a:p>
            <a:pPr/>
            <a:r>
              <a:t>예측</a:t>
            </a:r>
          </a:p>
        </p:txBody>
      </p:sp>
      <p:sp>
        <p:nvSpPr>
          <p:cNvPr id="133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예측이란 미래에 발생할 어떤 사건의 수치를 예상하는 것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값을 예측하기 위해 자신의 과거 데이터 또는 관련 데이터 이용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앞장에서의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분류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도 예측의 일종이며 범주를 예측하는 것</a:t>
            </a:r>
            <a:r>
              <a:t>,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반면에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수치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예측하는 것을 일반적으로 예측이라고 함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적용 사례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이동통신사 고객이 </a:t>
            </a:r>
            <a:r>
              <a:t>2</a:t>
            </a:r>
            <a:r>
              <a:t>년 약정 기간 종료 후 다른 회사로 옮길 확률을 예측</a:t>
            </a:r>
            <a:r>
              <a:t>(churn </a:t>
            </a:r>
            <a:r>
              <a:t>분석</a:t>
            </a:r>
            <a:r>
              <a:t>)</a:t>
            </a:r>
            <a:r>
              <a:t>하여 고객 이탈 방지를 위해 상품권을 보내주거나 할인 제시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보험회사에서 환자의 의료 비용 예측</a:t>
            </a:r>
            <a:r>
              <a:t>, </a:t>
            </a:r>
            <a:r>
              <a:t>환자의 치료    비용 예측 후 보험료 산정</a:t>
            </a:r>
          </a:p>
        </p:txBody>
      </p:sp>
      <p:sp>
        <p:nvSpPr>
          <p:cNvPr id="1335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회귀 분석</a:t>
            </a:r>
            <a:r>
              <a:t>(Regression Analysis)(1/2)</a:t>
            </a:r>
          </a:p>
        </p:txBody>
      </p:sp>
      <p:sp>
        <p:nvSpPr>
          <p:cNvPr id="133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 분석은 두 변수 사이의  연관성을 이용한 데이터 분석 방법</a:t>
            </a:r>
            <a:r>
              <a:t> 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회귀분석을 하려면 상관 관계 있는 관련 데이터가   필요함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하나의 수치형 값을 예측하기 위해 하나 또는 다수의 변수를 활용함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경제 지표 예측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사회학 연구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마케팅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의학의 치료  효과 분석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재난 피해액 산정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선거 결과 예측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범죄 발생 예측 등 광범위하게 사용됨</a:t>
            </a:r>
          </a:p>
        </p:txBody>
      </p:sp>
      <p:sp>
        <p:nvSpPr>
          <p:cNvPr id="1339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회귀 분석</a:t>
            </a:r>
            <a:r>
              <a:t>(Regression Analysis)(2/2)</a:t>
            </a:r>
          </a:p>
        </p:txBody>
      </p:sp>
      <p:sp>
        <p:nvSpPr>
          <p:cNvPr id="134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17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다수의 변수 활용</a:t>
            </a:r>
          </a:p>
          <a:p>
            <a:pPr lvl="1" marL="862012" indent="-404812">
              <a:spcBef>
                <a:spcPts val="1700"/>
              </a:spcBef>
              <a:defRPr sz="3400"/>
            </a:pPr>
            <a:r>
              <a:t>예측하려는 변수는 종속 변수</a:t>
            </a:r>
            <a:r>
              <a:t>(dependent variable)</a:t>
            </a:r>
            <a:endParaRPr sz="3800"/>
          </a:p>
          <a:p>
            <a:pPr lvl="1" marL="862012" indent="-404812">
              <a:spcBef>
                <a:spcPts val="1700"/>
              </a:spcBef>
              <a:defRPr sz="3400"/>
            </a:pPr>
            <a:r>
              <a:t>예측에 사용하는 변수는 독립 변수</a:t>
            </a:r>
            <a:r>
              <a:t>(independent variable)</a:t>
            </a:r>
          </a:p>
          <a:p>
            <a:pPr lvl="1" marL="862012" indent="-404812">
              <a:spcBef>
                <a:spcPts val="1700"/>
              </a:spcBef>
              <a:defRPr sz="3400"/>
            </a:pPr>
          </a:p>
          <a:p>
            <a:pPr lvl="1" marL="846859" indent="-389659">
              <a:spcBef>
                <a:spcPts val="1700"/>
              </a:spcBef>
              <a:defRPr sz="3000"/>
            </a:pPr>
            <a:r>
              <a:t>종속 변수의 다른 표현</a:t>
            </a:r>
            <a:r>
              <a:t>: </a:t>
            </a:r>
            <a:r>
              <a:t>목적</a:t>
            </a:r>
            <a:r>
              <a:t>(target) </a:t>
            </a:r>
            <a:r>
              <a:t>변수</a:t>
            </a:r>
            <a:r>
              <a:t>, outcome </a:t>
            </a:r>
            <a:r>
              <a:t>변수</a:t>
            </a:r>
            <a:r>
              <a:t>, response </a:t>
            </a:r>
            <a:r>
              <a:t>변수 또는 </a:t>
            </a:r>
            <a:r>
              <a:t>label</a:t>
            </a:r>
            <a:endParaRPr sz="3800"/>
          </a:p>
          <a:p>
            <a:pPr lvl="1" marL="846859" indent="-389659">
              <a:spcBef>
                <a:spcPts val="1700"/>
              </a:spcBef>
              <a:defRPr sz="3000"/>
            </a:pPr>
            <a:r>
              <a:t>독립 변수의 다른 표현</a:t>
            </a:r>
            <a:r>
              <a:t>: predictor, </a:t>
            </a:r>
            <a:r>
              <a:t>설명 변수</a:t>
            </a:r>
            <a:r>
              <a:t>(explanatory variable) </a:t>
            </a:r>
            <a:r>
              <a:t>또는 </a:t>
            </a:r>
            <a:r>
              <a:t>feature</a:t>
            </a:r>
            <a:endParaRPr sz="3800"/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회귀분석은 어떤 변수와 다른 변수의 함수 관계를   조사하는 통계적인 해석 방법임</a:t>
            </a:r>
          </a:p>
        </p:txBody>
      </p:sp>
      <p:grpSp>
        <p:nvGrpSpPr>
          <p:cNvPr id="1345" name="모서리가 둥근 직사각형 5"/>
          <p:cNvGrpSpPr/>
          <p:nvPr/>
        </p:nvGrpSpPr>
        <p:grpSpPr>
          <a:xfrm>
            <a:off x="6652914" y="3867879"/>
            <a:ext cx="1843405" cy="1024001"/>
            <a:chOff x="0" y="0"/>
            <a:chExt cx="1843404" cy="1023999"/>
          </a:xfrm>
        </p:grpSpPr>
        <p:sp>
          <p:nvSpPr>
            <p:cNvPr id="1343" name="모서리가 둥근 직사각형"/>
            <p:cNvSpPr/>
            <p:nvPr/>
          </p:nvSpPr>
          <p:spPr>
            <a:xfrm>
              <a:off x="0" y="0"/>
              <a:ext cx="1843405" cy="1024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b="1" baseline="-19411" sz="3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4" name="통계 분석"/>
            <p:cNvSpPr txBox="1"/>
            <p:nvPr/>
          </p:nvSpPr>
          <p:spPr>
            <a:xfrm>
              <a:off x="49988" y="207576"/>
              <a:ext cx="1743429" cy="608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300480">
                <a:defRPr b="1" baseline="-19411" sz="3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통계 분석</a:t>
              </a:r>
            </a:p>
          </p:txBody>
        </p:sp>
      </p:grpSp>
      <p:sp>
        <p:nvSpPr>
          <p:cNvPr id="1346" name="직선 화살표 연결선 7"/>
          <p:cNvSpPr/>
          <p:nvPr/>
        </p:nvSpPr>
        <p:spPr>
          <a:xfrm>
            <a:off x="5628799" y="4342444"/>
            <a:ext cx="1024115" cy="1992"/>
          </a:xfrm>
          <a:prstGeom prst="line">
            <a:avLst/>
          </a:prstGeom>
          <a:ln w="25400">
            <a:solidFill>
              <a:srgbClr val="E2AAAA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49" name="직사각형 9"/>
          <p:cNvGrpSpPr/>
          <p:nvPr/>
        </p:nvGrpSpPr>
        <p:grpSpPr>
          <a:xfrm>
            <a:off x="3839908" y="3858648"/>
            <a:ext cx="1843202" cy="1024001"/>
            <a:chOff x="0" y="0"/>
            <a:chExt cx="1843200" cy="1023999"/>
          </a:xfrm>
        </p:grpSpPr>
        <p:sp>
          <p:nvSpPr>
            <p:cNvPr id="1347" name="직사각형"/>
            <p:cNvSpPr/>
            <p:nvPr/>
          </p:nvSpPr>
          <p:spPr>
            <a:xfrm>
              <a:off x="-1" y="0"/>
              <a:ext cx="1843202" cy="10240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2700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8" name="독립 변수"/>
            <p:cNvSpPr txBox="1"/>
            <p:nvPr/>
          </p:nvSpPr>
          <p:spPr>
            <a:xfrm>
              <a:off x="377251" y="207576"/>
              <a:ext cx="1088698" cy="608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1300480">
                <a:defRPr b="1" baseline="-19411" sz="3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독립 변수</a:t>
              </a:r>
            </a:p>
          </p:txBody>
        </p:sp>
      </p:grpSp>
      <p:grpSp>
        <p:nvGrpSpPr>
          <p:cNvPr id="1352" name="직사각형 17"/>
          <p:cNvGrpSpPr/>
          <p:nvPr/>
        </p:nvGrpSpPr>
        <p:grpSpPr>
          <a:xfrm>
            <a:off x="9472534" y="3852686"/>
            <a:ext cx="1843201" cy="1024001"/>
            <a:chOff x="0" y="0"/>
            <a:chExt cx="1843200" cy="1023999"/>
          </a:xfrm>
        </p:grpSpPr>
        <p:sp>
          <p:nvSpPr>
            <p:cNvPr id="1350" name="직사각형"/>
            <p:cNvSpPr/>
            <p:nvPr/>
          </p:nvSpPr>
          <p:spPr>
            <a:xfrm>
              <a:off x="-1" y="0"/>
              <a:ext cx="1843202" cy="10240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2700" cap="flat">
              <a:solidFill>
                <a:srgbClr val="F9F9F9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51" name="종속 변수"/>
            <p:cNvSpPr txBox="1"/>
            <p:nvPr/>
          </p:nvSpPr>
          <p:spPr>
            <a:xfrm>
              <a:off x="377251" y="207576"/>
              <a:ext cx="1088698" cy="608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1300480">
                <a:defRPr b="1" baseline="-19411" sz="3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종속 변수</a:t>
              </a:r>
            </a:p>
          </p:txBody>
        </p:sp>
      </p:grpSp>
      <p:sp>
        <p:nvSpPr>
          <p:cNvPr id="1353" name="직선 화살표 연결선 18"/>
          <p:cNvSpPr/>
          <p:nvPr/>
        </p:nvSpPr>
        <p:spPr>
          <a:xfrm flipV="1">
            <a:off x="8496318" y="4343439"/>
            <a:ext cx="976217" cy="3"/>
          </a:xfrm>
          <a:prstGeom prst="line">
            <a:avLst/>
          </a:prstGeom>
          <a:ln w="25400">
            <a:solidFill>
              <a:srgbClr val="E2AAAA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4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상관 관계</a:t>
            </a:r>
            <a:r>
              <a:t>(correlation) (1/2)</a:t>
            </a:r>
          </a:p>
        </p:txBody>
      </p:sp>
      <p:sp>
        <p:nvSpPr>
          <p:cNvPr id="135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두 변수 사이의 선형적 상호 관계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즉 두 변수가 변하는 패턴이 얼마나 비슷한지를 분석하는 것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 관계의 정도를 표현하기 위해 상관 계수</a:t>
            </a:r>
            <a:r>
              <a:t>(correlation coefficient)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사용함</a:t>
            </a:r>
          </a:p>
          <a:p>
            <a:pPr lvl="1" marL="846859" indent="-389659">
              <a:lnSpc>
                <a:spcPct val="120000"/>
              </a:lnSpc>
              <a:spcBef>
                <a:spcPts val="800"/>
              </a:spcBef>
              <a:defRPr sz="3000"/>
            </a:pPr>
            <a:r>
              <a:t>학생들의 과학 성적의 변화가 수학 성적과 거의 비슷한     패턴으로 나타난다면 과학과 수학 성적의 상관관계가       높다고 할 수 있음</a:t>
            </a:r>
          </a:p>
          <a:p>
            <a:pPr lvl="1" marL="846859" indent="-389659">
              <a:lnSpc>
                <a:spcPct val="120000"/>
              </a:lnSpc>
              <a:spcBef>
                <a:spcPts val="800"/>
              </a:spcBef>
              <a:defRPr sz="3000"/>
            </a:pPr>
            <a:r>
              <a:t>상관관계가 높으면 과학 성적을 참고로 수학 성적 예측     가능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 계수</a:t>
            </a:r>
            <a:r>
              <a:t>(correlation coefficient):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두 변수 간에 상관관계 정도를 나타내는 수치</a:t>
            </a:r>
          </a:p>
        </p:txBody>
      </p:sp>
      <p:sp>
        <p:nvSpPr>
          <p:cNvPr id="1358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상관 관계</a:t>
            </a:r>
            <a:r>
              <a:t>(correlation) (2/2)</a:t>
            </a:r>
          </a:p>
        </p:txBody>
      </p:sp>
      <p:sp>
        <p:nvSpPr>
          <p:cNvPr id="136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 계수 범위</a:t>
            </a:r>
            <a:r>
              <a:t>: -1 ≤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상관 계수</a:t>
            </a:r>
            <a:r>
              <a:t>(r) ≤ 1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두 변수가 양의 상관 계수를 가지면 변화가 비슷한 특성을 가짐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상관계수가 음이면 서로 반대의 성향을 갖는 것을 나타냄</a:t>
            </a:r>
          </a:p>
          <a:p>
            <a:pPr lvl="1" marL="846859" indent="-389659">
              <a:lnSpc>
                <a:spcPct val="120000"/>
              </a:lnSpc>
              <a:spcBef>
                <a:spcPts val="800"/>
              </a:spcBef>
              <a:defRPr sz="3000"/>
            </a:pPr>
            <a:r>
              <a:t>한 변수가 증가할 때</a:t>
            </a:r>
            <a:r>
              <a:t>, </a:t>
            </a:r>
            <a:r>
              <a:t>다른 변수는 감소하는 관계일 때      음의 상관 관계를 의미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상관계수가 </a:t>
            </a:r>
            <a:r>
              <a:t>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에 가까울수록 상관 관계가 큰 것을 나타냄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상관계수가 </a:t>
            </a:r>
            <a:r>
              <a:t>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이면 두 변수 사이에 아무런 관련이 없음을 의미</a:t>
            </a:r>
          </a:p>
          <a:p>
            <a:pPr marL="467590" indent="-467590">
              <a:lnSpc>
                <a:spcPct val="120000"/>
              </a:lnSpc>
              <a:spcBef>
                <a:spcPts val="8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같은 변수 사이 즉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자기 자신과의 상관관계는 </a:t>
            </a:r>
            <a:r>
              <a:t>1</a:t>
            </a:r>
          </a:p>
        </p:txBody>
      </p:sp>
      <p:sp>
        <p:nvSpPr>
          <p:cNvPr id="1362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상관 관계 그래프</a:t>
            </a:r>
          </a:p>
        </p:txBody>
      </p:sp>
      <p:pic>
        <p:nvPicPr>
          <p:cNvPr id="136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951" y="2798637"/>
            <a:ext cx="5752375" cy="281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4811" y="2798816"/>
            <a:ext cx="5752375" cy="28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951" y="6325268"/>
            <a:ext cx="5752375" cy="2868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68" name="직사각형 8"/>
          <p:cNvSpPr txBox="1"/>
          <p:nvPr/>
        </p:nvSpPr>
        <p:spPr>
          <a:xfrm>
            <a:off x="869774" y="2214104"/>
            <a:ext cx="5632627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상관 계수</a:t>
            </a:r>
            <a:r>
              <a:t>: 0</a:t>
            </a:r>
            <a:r>
              <a:t>        상관 계수</a:t>
            </a:r>
            <a:r>
              <a:t>: 0.5</a:t>
            </a:r>
          </a:p>
        </p:txBody>
      </p:sp>
      <p:sp>
        <p:nvSpPr>
          <p:cNvPr id="1369" name="직사각형 10"/>
          <p:cNvSpPr txBox="1"/>
          <p:nvPr/>
        </p:nvSpPr>
        <p:spPr>
          <a:xfrm>
            <a:off x="6758427" y="2214104"/>
            <a:ext cx="5596134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  상관 계수</a:t>
            </a:r>
            <a:r>
              <a:t>: 09</a:t>
            </a:r>
            <a:r>
              <a:t>        상관 계수</a:t>
            </a:r>
            <a:r>
              <a:t>: 0.95</a:t>
            </a:r>
          </a:p>
        </p:txBody>
      </p:sp>
      <p:sp>
        <p:nvSpPr>
          <p:cNvPr id="1370" name="직사각형 12"/>
          <p:cNvSpPr txBox="1"/>
          <p:nvPr/>
        </p:nvSpPr>
        <p:spPr>
          <a:xfrm>
            <a:off x="664951" y="5798502"/>
            <a:ext cx="5752375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상관 계수</a:t>
            </a:r>
            <a:r>
              <a:t>: -0.3</a:t>
            </a:r>
            <a:r>
              <a:t>        상관 계수</a:t>
            </a:r>
            <a:r>
              <a:t>: -0.5</a:t>
            </a:r>
          </a:p>
        </p:txBody>
      </p:sp>
      <p:sp>
        <p:nvSpPr>
          <p:cNvPr id="1371" name="직사각형 13"/>
          <p:cNvSpPr txBox="1"/>
          <p:nvPr/>
        </p:nvSpPr>
        <p:spPr>
          <a:xfrm>
            <a:off x="6743715" y="5798502"/>
            <a:ext cx="5596134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상관 계수</a:t>
            </a:r>
            <a:r>
              <a:t>: -0.95</a:t>
            </a:r>
            <a:r>
              <a:t>       상관 계수</a:t>
            </a:r>
            <a:r>
              <a:t>: -0.9</a:t>
            </a:r>
          </a:p>
        </p:txBody>
      </p:sp>
      <p:sp>
        <p:nvSpPr>
          <p:cNvPr id="137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0059" indent="-480059">
              <a:spcBef>
                <a:spcPts val="600"/>
              </a:spcBef>
              <a:defRPr sz="2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보통 </a:t>
            </a:r>
            <a:r>
              <a:t>0.5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이상이면 상관계수가 크다는 것을 나타냄</a:t>
            </a:r>
          </a:p>
        </p:txBody>
      </p:sp>
      <p:sp>
        <p:nvSpPr>
          <p:cNvPr id="1373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4" name="그림 7" descr="그림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47109" y="6353365"/>
            <a:ext cx="5752375" cy="2811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상관 계수</a:t>
            </a:r>
          </a:p>
        </p:txBody>
      </p:sp>
      <p:sp>
        <p:nvSpPr>
          <p:cNvPr id="137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피어슨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상관 계수</a:t>
            </a:r>
            <a:r>
              <a:t> (Pearson correlation coefficient)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   가장 널리 사용됨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공분산</a:t>
            </a:r>
            <a:r>
              <a:t> </a:t>
            </a:r>
            <a:r>
              <a:t>covariance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활용</a:t>
            </a:r>
            <a:r>
              <a:t>)</a:t>
            </a:r>
          </a:p>
          <a:p>
            <a:pPr marL="485775" indent="-485775">
              <a:spcBef>
                <a:spcPts val="1700"/>
              </a:spcBef>
              <a:defRPr sz="3400"/>
            </a:pPr>
          </a:p>
          <a:p>
            <a:pPr marL="485775" indent="-485775">
              <a:spcBef>
                <a:spcPts val="1700"/>
              </a:spcBef>
              <a:defRPr sz="3400"/>
            </a:pPr>
          </a:p>
          <a:p>
            <a:pPr lvl="1" marL="857250" indent="-400050">
              <a:spcBef>
                <a:spcPts val="1700"/>
              </a:spcBef>
              <a:defRPr sz="2800"/>
            </a:pPr>
            <a:r>
              <a:t>두 변수 사이의 직선 관계의 강도를 나타냄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스피어만</a:t>
            </a:r>
            <a:r>
              <a:t>(spearman)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켄달</a:t>
            </a:r>
            <a:r>
              <a:t>(kendall)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데이터가 순위</a:t>
            </a:r>
            <a:r>
              <a:t>(</a:t>
            </a:r>
            <a:r>
              <a:t>서열</a:t>
            </a:r>
            <a:r>
              <a:t>) </a:t>
            </a:r>
            <a:r>
              <a:t>척도로 측정되거나 데이터 분포를 모를 때</a:t>
            </a:r>
            <a:r>
              <a:t> </a:t>
            </a:r>
            <a:r>
              <a:t>등 사용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자료의 값 대신 순위를 이용하여 상관 분석 수행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z &lt;-cor(data,method=“spearman”)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Z &lt;-cor(data,method="kendall")</a:t>
            </a:r>
          </a:p>
        </p:txBody>
      </p:sp>
      <p:pic>
        <p:nvPicPr>
          <p:cNvPr id="1378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663" y="2779683"/>
            <a:ext cx="3330629" cy="1344112"/>
          </a:xfrm>
          <a:prstGeom prst="rect">
            <a:avLst/>
          </a:prstGeom>
          <a:ln w="12700">
            <a:miter lim="400000"/>
          </a:ln>
        </p:spPr>
      </p:pic>
      <p:sp>
        <p:nvSpPr>
          <p:cNvPr id="1379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선형 회귀분석</a:t>
            </a:r>
          </a:p>
        </p:txBody>
      </p:sp>
      <p:sp>
        <p:nvSpPr>
          <p:cNvPr id="138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선형 회귀 분석</a:t>
            </a:r>
            <a:r>
              <a:t>(linear regression)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은 숫자 예측에서 사용하는 가장 기본적인 방법</a:t>
            </a:r>
            <a:r>
              <a:t> </a:t>
            </a:r>
          </a:p>
          <a:p>
            <a:pPr marL="474784" indent="-474784">
              <a:spcBef>
                <a:spcPts val="8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수학과 과학 성적의 관계를 대표하는 회귀직선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회귀분석 모델은 바로 회귀직선 수식</a:t>
            </a:r>
            <a:r>
              <a:rPr sz="3600"/>
              <a:t> </a:t>
            </a:r>
          </a:p>
        </p:txBody>
      </p:sp>
      <p:pic>
        <p:nvPicPr>
          <p:cNvPr id="138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246" y="4491114"/>
            <a:ext cx="4403690" cy="4631297"/>
          </a:xfrm>
          <a:prstGeom prst="rect">
            <a:avLst/>
          </a:prstGeom>
          <a:ln w="12700">
            <a:solidFill>
              <a:srgbClr val="BFBFBF"/>
            </a:solidFill>
          </a:ln>
        </p:spPr>
      </p:pic>
      <p:grpSp>
        <p:nvGrpSpPr>
          <p:cNvPr id="1386" name="직사각형 12"/>
          <p:cNvGrpSpPr/>
          <p:nvPr/>
        </p:nvGrpSpPr>
        <p:grpSpPr>
          <a:xfrm>
            <a:off x="6809633" y="4379002"/>
            <a:ext cx="4096457" cy="3564243"/>
            <a:chOff x="0" y="145856"/>
            <a:chExt cx="4096455" cy="3564241"/>
          </a:xfrm>
        </p:grpSpPr>
        <p:sp>
          <p:nvSpPr>
            <p:cNvPr id="1384" name="직사각형"/>
            <p:cNvSpPr/>
            <p:nvPr/>
          </p:nvSpPr>
          <p:spPr>
            <a:xfrm>
              <a:off x="0" y="545423"/>
              <a:ext cx="4096456" cy="276510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385" name="- 회귀직선은 1차 함수로 표현 가능…"/>
            <p:cNvSpPr txBox="1"/>
            <p:nvPr/>
          </p:nvSpPr>
          <p:spPr>
            <a:xfrm>
              <a:off x="0" y="145856"/>
              <a:ext cx="4096456" cy="3564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회귀직선은 </a:t>
              </a:r>
              <a:r>
                <a:t>1</a:t>
              </a:r>
              <a:r>
                <a:t>차 함수로 표현 가능</a:t>
              </a: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marL="255999" indent="-255999" algn="l" defTabSz="1300480">
                <a:spcBef>
                  <a:spcPts val="800"/>
                </a:spcBef>
                <a:defRPr baseline="-20000" sz="3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- </a:t>
              </a:r>
              <a:r>
                <a:t>특정한 </a:t>
              </a:r>
              <a:r>
                <a:t>x</a:t>
              </a:r>
              <a:r>
                <a:t>값으로부터    </a:t>
              </a:r>
              <a:r>
                <a:t>y</a:t>
              </a:r>
              <a:r>
                <a:t>값 예측 가능</a:t>
              </a:r>
            </a:p>
          </p:txBody>
        </p:sp>
      </p:grpSp>
      <p:pic>
        <p:nvPicPr>
          <p:cNvPr id="1387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6843" y="5593679"/>
            <a:ext cx="1585984" cy="396497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단순 및 다중 선형회귀</a:t>
            </a:r>
          </a:p>
        </p:txBody>
      </p:sp>
      <p:sp>
        <p:nvSpPr>
          <p:cNvPr id="139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단순 선형 회귀</a:t>
            </a:r>
            <a:r>
              <a:t>(simple linear regression)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두 변수의 관계</a:t>
            </a:r>
            <a:r>
              <a:t>(</a:t>
            </a:r>
            <a:r>
              <a:t>즉</a:t>
            </a:r>
            <a:r>
              <a:t>, </a:t>
            </a:r>
            <a:r>
              <a:t>과학과 수학의 관계</a:t>
            </a:r>
            <a:r>
              <a:t>)</a:t>
            </a:r>
            <a:r>
              <a:t>를 분석하는 것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다중 선형 회귀</a:t>
            </a:r>
            <a:r>
              <a:t>(multiple linear regression)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여러 변수를 이용하여 특정 변수를 모델링 하는 것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다중 선형 회귀식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</a:t>
            </a:r>
            <a:r>
              <a:t>는 회귀분석에 사용되는 변수의 총 개수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다중 선형 회귀의 예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수학 성적 예측에 과학</a:t>
            </a:r>
            <a:r>
              <a:t>, </a:t>
            </a:r>
            <a:r>
              <a:t>국어</a:t>
            </a:r>
            <a:r>
              <a:t>, </a:t>
            </a:r>
            <a:r>
              <a:t>영어 성적을 같이 고려</a:t>
            </a:r>
            <a:r>
              <a:t>(p=3)</a:t>
            </a:r>
            <a:endParaRPr sz="3800"/>
          </a:p>
          <a:p>
            <a:pPr lvl="1" marL="862012" indent="-404812">
              <a:spcBef>
                <a:spcPts val="800"/>
              </a:spcBef>
              <a:defRPr sz="3400"/>
            </a:pPr>
            <a:r>
              <a:t>종속 변수</a:t>
            </a:r>
            <a:r>
              <a:t>: </a:t>
            </a:r>
            <a:r>
              <a:t>수학 성적</a:t>
            </a:r>
            <a:r>
              <a:t>, </a:t>
            </a:r>
            <a:r>
              <a:t>독립 변수</a:t>
            </a:r>
            <a:r>
              <a:t>: </a:t>
            </a:r>
            <a:r>
              <a:t>국어</a:t>
            </a:r>
            <a:r>
              <a:t>, </a:t>
            </a:r>
            <a:r>
              <a:t>영어</a:t>
            </a:r>
            <a:r>
              <a:t>, </a:t>
            </a:r>
            <a:r>
              <a:t>과학 성적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분석 과정은 위의 </a:t>
            </a:r>
            <a:r>
              <a:t>a, b, beta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를 찾는 과정임</a:t>
            </a:r>
          </a:p>
        </p:txBody>
      </p:sp>
      <p:pic>
        <p:nvPicPr>
          <p:cNvPr id="139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874" y="4467154"/>
            <a:ext cx="5000930" cy="52093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슬라이드 번호"/>
          <p:cNvSpPr txBox="1"/>
          <p:nvPr>
            <p:ph type="sldNum" sz="quarter" idx="2"/>
          </p:nvPr>
        </p:nvSpPr>
        <p:spPr>
          <a:xfrm>
            <a:off x="12241149" y="9192826"/>
            <a:ext cx="413259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947" y="1385596"/>
            <a:ext cx="12156906" cy="6127474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금을 찾는 일 외에 어떤 일이 필요한가…"/>
          <p:cNvSpPr txBox="1"/>
          <p:nvPr/>
        </p:nvSpPr>
        <p:spPr>
          <a:xfrm>
            <a:off x="2493822" y="7523096"/>
            <a:ext cx="801715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금을 찾는 일 외에 어떤 일이 필요한가</a:t>
            </a:r>
          </a:p>
          <a:p>
            <a:pPr>
              <a:defRPr sz="4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AI보다 중요한 것은?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구간별 선형모델</a:t>
            </a:r>
          </a:p>
        </p:txBody>
      </p:sp>
      <p:sp>
        <p:nvSpPr>
          <p:cNvPr id="1396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회귀분석에서는 대부분 선형</a:t>
            </a:r>
            <a:r>
              <a:t>(linear)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모델을 사용</a:t>
            </a:r>
          </a:p>
        </p:txBody>
      </p:sp>
      <p:sp>
        <p:nvSpPr>
          <p:cNvPr id="1397" name="직사각형 6"/>
          <p:cNvSpPr txBox="1"/>
          <p:nvPr/>
        </p:nvSpPr>
        <p:spPr>
          <a:xfrm>
            <a:off x="767362" y="2269323"/>
            <a:ext cx="4678470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선형 모델이 잘 맞지 않는 경우</a:t>
            </a:r>
          </a:p>
        </p:txBody>
      </p:sp>
      <p:sp>
        <p:nvSpPr>
          <p:cNvPr id="1398" name="직사각형 9"/>
          <p:cNvSpPr txBox="1"/>
          <p:nvPr/>
        </p:nvSpPr>
        <p:spPr>
          <a:xfrm>
            <a:off x="6012032" y="2294109"/>
            <a:ext cx="3665122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구간별 선형 모델 사용</a:t>
            </a:r>
          </a:p>
        </p:txBody>
      </p:sp>
      <p:sp>
        <p:nvSpPr>
          <p:cNvPr id="1399" name="오른쪽 화살표 7"/>
          <p:cNvSpPr/>
          <p:nvPr/>
        </p:nvSpPr>
        <p:spPr>
          <a:xfrm>
            <a:off x="5171051" y="3963865"/>
            <a:ext cx="781791" cy="61447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C9FF"/>
              </a:gs>
              <a:gs pos="35000">
                <a:srgbClr val="B7D8FF"/>
              </a:gs>
              <a:gs pos="100000">
                <a:srgbClr val="E4F0FF"/>
              </a:gs>
            </a:gsLst>
            <a:lin ang="16200000"/>
          </a:gradFill>
          <a:ln w="12700">
            <a:solidFill>
              <a:srgbClr val="007BB5"/>
            </a:solidFill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0" name="오른쪽 화살표 14"/>
          <p:cNvSpPr/>
          <p:nvPr/>
        </p:nvSpPr>
        <p:spPr>
          <a:xfrm>
            <a:off x="5171051" y="7539495"/>
            <a:ext cx="781791" cy="6144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C9FF"/>
              </a:gs>
              <a:gs pos="35000">
                <a:srgbClr val="B7D8FF"/>
              </a:gs>
              <a:gs pos="100000">
                <a:srgbClr val="E4F0FF"/>
              </a:gs>
            </a:gsLst>
            <a:lin ang="16200000"/>
          </a:gradFill>
          <a:ln w="12700">
            <a:solidFill>
              <a:srgbClr val="007BB5"/>
            </a:solidFill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40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1675" y="2911193"/>
            <a:ext cx="3109844" cy="298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9223" y="2944922"/>
            <a:ext cx="3061419" cy="29222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5" name="직사각형 15"/>
          <p:cNvGrpSpPr/>
          <p:nvPr/>
        </p:nvGrpSpPr>
        <p:grpSpPr>
          <a:xfrm>
            <a:off x="9881975" y="3059931"/>
            <a:ext cx="2797564" cy="2543761"/>
            <a:chOff x="0" y="55349"/>
            <a:chExt cx="2797562" cy="2543760"/>
          </a:xfrm>
        </p:grpSpPr>
        <p:sp>
          <p:nvSpPr>
            <p:cNvPr id="1403" name="직사각형"/>
            <p:cNvSpPr/>
            <p:nvPr/>
          </p:nvSpPr>
          <p:spPr>
            <a:xfrm>
              <a:off x="0" y="438458"/>
              <a:ext cx="2797563" cy="1777543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04" name="s=1~3일 때 좌측 회귀 직선 사용,…"/>
            <p:cNvSpPr txBox="1"/>
            <p:nvPr/>
          </p:nvSpPr>
          <p:spPr>
            <a:xfrm>
              <a:off x="0" y="55349"/>
              <a:ext cx="2797563" cy="25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s=1~3</a:t>
              </a:r>
              <a:r>
                <a:t>일 때 좌측 회귀 직선 사용</a:t>
              </a:r>
              <a:r>
                <a:t>,</a:t>
              </a:r>
            </a:p>
            <a:p>
              <a:pPr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3&lt;s&lt;5 </a:t>
              </a:r>
              <a:r>
                <a:t>구간은 우측 회귀 직선 사용</a:t>
              </a:r>
            </a:p>
          </p:txBody>
        </p:sp>
      </p:grpSp>
      <p:pic>
        <p:nvPicPr>
          <p:cNvPr id="1406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675" y="6208148"/>
            <a:ext cx="3109844" cy="2995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7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7822" y="6222700"/>
            <a:ext cx="3034523" cy="29811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0" name="직사각형 17"/>
          <p:cNvGrpSpPr/>
          <p:nvPr/>
        </p:nvGrpSpPr>
        <p:grpSpPr>
          <a:xfrm>
            <a:off x="9881975" y="6626225"/>
            <a:ext cx="2797564" cy="1826541"/>
            <a:chOff x="0" y="41512"/>
            <a:chExt cx="2797562" cy="1826540"/>
          </a:xfrm>
        </p:grpSpPr>
        <p:sp>
          <p:nvSpPr>
            <p:cNvPr id="1408" name="직사각형"/>
            <p:cNvSpPr/>
            <p:nvPr/>
          </p:nvSpPr>
          <p:spPr>
            <a:xfrm>
              <a:off x="0" y="66011"/>
              <a:ext cx="2797563" cy="1777543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09" name="4개의 구간(A, B, C, D)으로 나누고,    구간별 선형 회귀 직선을 적용"/>
            <p:cNvSpPr txBox="1"/>
            <p:nvPr/>
          </p:nvSpPr>
          <p:spPr>
            <a:xfrm>
              <a:off x="0" y="41512"/>
              <a:ext cx="2797563" cy="182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spcBef>
                  <a:spcPts val="800"/>
                </a:spcBef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4</a:t>
              </a:r>
              <a:r>
                <a:t>개의 구간</a:t>
              </a:r>
              <a:r>
                <a:t>(A, B, C, D)</a:t>
              </a:r>
              <a:r>
                <a:t>으로 나누고</a:t>
              </a:r>
              <a:r>
                <a:t>,</a:t>
              </a:r>
              <a:r>
                <a:t>    구간별 선형 회귀 직선을 적용</a:t>
              </a:r>
            </a:p>
          </p:txBody>
        </p:sp>
      </p:grpSp>
      <p:sp>
        <p:nvSpPr>
          <p:cNvPr id="1411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상관 관계와 인과 관계</a:t>
            </a:r>
          </a:p>
        </p:txBody>
      </p:sp>
      <p:sp>
        <p:nvSpPr>
          <p:cNvPr id="141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두 사건의 상관 관계</a:t>
            </a:r>
            <a:r>
              <a:t>(correlation)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높다고 해서 두 사건의 인과 관계</a:t>
            </a:r>
            <a:r>
              <a:t>(causality)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도 높다고 주장할 수 없음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상관 관계를 인과 관계로 유추하는 것은 잘못된 결론을  도출할 수 있으므로 위험함</a:t>
            </a:r>
          </a:p>
          <a:p>
            <a:pPr marL="0" indent="0">
              <a:spcBef>
                <a:spcPts val="800"/>
              </a:spcBef>
              <a:buSzTx/>
              <a:buNone/>
              <a:defRPr sz="3400"/>
            </a:pPr>
            <a:r>
              <a:t>    </a:t>
            </a:r>
            <a:r>
              <a:rPr i="1" u="sng"/>
              <a:t>[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학생의 시험 성적과 청바지의 관계</a:t>
            </a:r>
            <a:r>
              <a:rPr i="1" u="sng"/>
              <a:t>,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행복과 소득의 관계</a:t>
            </a:r>
            <a:r>
              <a:rPr i="1" u="sng"/>
              <a:t>]</a:t>
            </a:r>
            <a:endParaRPr i="1" u="sng"/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인과 관계에서 원인은 결과가 되는 사건을 일으킬 수 있는 직접적이고 결정적인 이유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원인 존재 </a:t>
            </a:r>
            <a:r>
              <a:t>-&gt;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결과 발생</a:t>
            </a:r>
            <a:r>
              <a:t>)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인과 관계는 원인을 통해 결과를 예측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일방향적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할 수    있지만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상관 관계는 결과의 예측이 아니라 상호 의존성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양방향적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을 의미함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수학 성적과 과학 성적은 상호 의존적이며 예측은 양방향 가능</a:t>
            </a:r>
            <a:r>
              <a:t>(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수학 성적 </a:t>
            </a:r>
            <a:r>
              <a:t>-&gt;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과학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과학 </a:t>
            </a:r>
            <a:r>
              <a:t>-&gt;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수학</a:t>
            </a:r>
            <a:r>
              <a:t>)</a:t>
            </a:r>
          </a:p>
        </p:txBody>
      </p:sp>
      <p:sp>
        <p:nvSpPr>
          <p:cNvPr id="1415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단계별 리그레션</a:t>
            </a:r>
          </a:p>
        </p:txBody>
      </p:sp>
      <p:sp>
        <p:nvSpPr>
          <p:cNvPr id="141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여러 변수들 중에서 목적 변수에 영향이 큰 변수들만을 골라서 사용해야 함</a:t>
            </a:r>
          </a:p>
          <a:p>
            <a:pPr marL="467590" indent="-467590">
              <a:spcBef>
                <a:spcPts val="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중요한 변수를 단계적으로 찾아내는 방법</a:t>
            </a:r>
          </a:p>
        </p:txBody>
      </p:sp>
      <p:graphicFrame>
        <p:nvGraphicFramePr>
          <p:cNvPr id="1419" name="표 4"/>
          <p:cNvGraphicFramePr/>
          <p:nvPr/>
        </p:nvGraphicFramePr>
        <p:xfrm>
          <a:off x="1279419" y="3238218"/>
          <a:ext cx="10650784" cy="54320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375546"/>
                <a:gridCol w="7262538"/>
              </a:tblGrid>
              <a:tr h="540533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접근법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325399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전진 선택법</a:t>
                      </a:r>
                    </a:p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(forward selection)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403411" indent="-403411" algn="l" defTabSz="130048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상관 관계가 가장 큰 변수를 찾고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다음으로 영향력 있는 변수를 찾아 추가함</a:t>
                      </a:r>
                      <a:r>
                        <a:t>.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즉 중요 변수 순으로 하나씩 추가해 나가는 방식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403411" indent="-403411" algn="l" defTabSz="130048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변수를 추가해도 더 이상 성능 변화가 크지 않을 때 변수 선택을 멈추면 됨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2566605">
                <a:tc>
                  <a:txBody>
                    <a:bodyPr/>
                    <a:lstStyle/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후진 제거법</a:t>
                      </a:r>
                    </a:p>
                    <a:p>
                      <a:pPr defTabSz="1300480"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(backward elimination)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403411" indent="-403411" algn="l" defTabSz="130048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모든 변수를 고려하여 예측을 해보고 가장 불필요한 변수를 하나씩 제거해 나가는 방법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403411" indent="-403411" algn="l" defTabSz="130048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제거하면 성능이 나아지는 순서로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즉 도움이 안되는 변수부터 제거해 나가는 방법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403411" indent="-403411" algn="l" defTabSz="130048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2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성능이 가장 좋은 때에 멈추면 됨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sp>
        <p:nvSpPr>
          <p:cNvPr id="1420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예측을 통한 분류</a:t>
            </a:r>
          </a:p>
        </p:txBody>
      </p:sp>
      <p:sp>
        <p:nvSpPr>
          <p:cNvPr id="142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보통 예측은 매출 액수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예상 관람객수 등 숫자를 예상하는 것을 의미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하지만 예측 결과가 점수</a:t>
            </a:r>
            <a:r>
              <a:t>(score)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나 확률로 표현되는 경우가 있으며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이를 상대적인 점수로 해석하여 분류에 활용 가능함 </a:t>
            </a:r>
            <a:r>
              <a:t>(ex.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스팸 메일 확률이 </a:t>
            </a:r>
            <a:r>
              <a:t>0.9)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점수는 상대적인 크기를 비교하는 데에만 의미 있음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스팸 가능 점수 </a:t>
            </a:r>
            <a:r>
              <a:t>0.95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</a:t>
            </a:r>
            <a:r>
              <a:t>0.8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보다 스팸 확률이 상대적으로 더 높다는 의미</a:t>
            </a:r>
            <a:r>
              <a:t>)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점수를 기준으로 스팸 메일로 분류할 것인지는 서버 관리자의 정책에 따라 달라짐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예측 점수를 상대적인 값으로만 사용하고 순위</a:t>
            </a:r>
            <a:r>
              <a:t>(ranking)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만 발표하는 방법도 가능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만약 상품권 개수가 제한되어 있다면 높은 순위부터 순서대로 나누어주면 되므로 순위 정보만 필요함</a:t>
            </a:r>
          </a:p>
        </p:txBody>
      </p:sp>
      <p:sp>
        <p:nvSpPr>
          <p:cNvPr id="1424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로지스틱 회귀분석</a:t>
            </a:r>
            <a:r>
              <a:t>(logistic regression)</a:t>
            </a:r>
          </a:p>
        </p:txBody>
      </p:sp>
      <p:sp>
        <p:nvSpPr>
          <p:cNvPr id="142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lnSpc>
                <a:spcPts val="5400"/>
              </a:lnSpc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임의의 범위를 갖는 입력 값으로부터 </a:t>
            </a:r>
            <a:r>
              <a:t>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과 </a:t>
            </a:r>
            <a:r>
              <a:t>1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사이     목표 변수 값을 예측하는 분석 방법으로 예측이나   분류에 적용 가능함</a:t>
            </a:r>
          </a:p>
          <a:p>
            <a:pPr marL="474784" indent="-474784">
              <a:lnSpc>
                <a:spcPts val="5400"/>
              </a:lnSpc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로지스틱 회귀분석은 보통 독립 변수와 종속 변수의 관계를 </a:t>
            </a:r>
            <a:r>
              <a:t>S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형 커브로 매핑함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선형 회귀분석 사용이    불가한 경우</a:t>
            </a:r>
            <a:r>
              <a:t>)</a:t>
            </a:r>
          </a:p>
          <a:p>
            <a:pPr marL="474784" indent="-474784">
              <a:lnSpc>
                <a:spcPts val="5400"/>
              </a:lnSpc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신용도 판단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연간 구매량 기준 우수 고객 여부 판단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평가 지표 기준 합격 여부 판단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건강 지표에 따른 건강 여부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팀의 승리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패배 여부 예측 등 여러 경우에  사용함</a:t>
            </a:r>
          </a:p>
        </p:txBody>
      </p:sp>
      <p:sp>
        <p:nvSpPr>
          <p:cNvPr id="1428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로지스틱 회귀분석 예시</a:t>
            </a:r>
          </a:p>
        </p:txBody>
      </p:sp>
      <p:pic>
        <p:nvPicPr>
          <p:cNvPr id="143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509" y="2828572"/>
            <a:ext cx="5541069" cy="482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직사각형 8"/>
          <p:cNvSpPr txBox="1"/>
          <p:nvPr/>
        </p:nvSpPr>
        <p:spPr>
          <a:xfrm>
            <a:off x="1187808" y="1702047"/>
            <a:ext cx="4678469" cy="64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월 급여에 따른 신용도 예측</a:t>
            </a:r>
          </a:p>
        </p:txBody>
      </p:sp>
      <p:sp>
        <p:nvSpPr>
          <p:cNvPr id="1433" name="직사각형 9"/>
          <p:cNvSpPr txBox="1"/>
          <p:nvPr/>
        </p:nvSpPr>
        <p:spPr>
          <a:xfrm>
            <a:off x="7325729" y="1599635"/>
            <a:ext cx="4403691" cy="128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451555" indent="-451555" defTabSz="1300480">
              <a:defRPr b="1" baseline="-19722">
                <a:solidFill>
                  <a:srgbClr val="018CCB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급여 수준이 다른 두 나라의 신용도 평가 예측 곡선</a:t>
            </a:r>
          </a:p>
        </p:txBody>
      </p:sp>
      <p:pic>
        <p:nvPicPr>
          <p:cNvPr id="1434" name="그림 10" descr="그림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7712" y="2828572"/>
            <a:ext cx="5419726" cy="4793584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직사각형 11"/>
          <p:cNvSpPr txBox="1"/>
          <p:nvPr/>
        </p:nvSpPr>
        <p:spPr>
          <a:xfrm>
            <a:off x="6809633" y="7659249"/>
            <a:ext cx="4198868" cy="140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lnSpc>
                <a:spcPct val="150000"/>
              </a:lnSpc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t>-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곡선 </a:t>
            </a:r>
            <a:r>
              <a:t>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소득 수준이 낮은 나라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l" defTabSz="1300480">
              <a:lnSpc>
                <a:spcPct val="150000"/>
              </a:lnSpc>
              <a:defRPr b="1" baseline="-19571" sz="2800">
                <a:latin typeface="Arial"/>
                <a:ea typeface="Arial"/>
                <a:cs typeface="Arial"/>
                <a:sym typeface="Arial"/>
              </a:defRPr>
            </a:pPr>
            <a:r>
              <a:t>-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곡선 </a:t>
            </a:r>
            <a:r>
              <a:t>B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소득 수준이 높은 나라</a:t>
            </a:r>
          </a:p>
        </p:txBody>
      </p:sp>
      <p:sp>
        <p:nvSpPr>
          <p:cNvPr id="1436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로짓</a:t>
            </a:r>
            <a:r>
              <a:t>(logit)</a:t>
            </a:r>
            <a:r>
              <a:t> 변환</a:t>
            </a:r>
            <a:r>
              <a:t>(1/2)</a:t>
            </a:r>
          </a:p>
        </p:txBody>
      </p:sp>
      <p:sp>
        <p:nvSpPr>
          <p:cNvPr id="143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lnSpc>
                <a:spcPct val="11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입출력 변수의 관계가 비선형인 관계를 처리하기 위해서 로짓</a:t>
            </a:r>
            <a:r>
              <a:t>(logit)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변환을 사용</a:t>
            </a:r>
          </a:p>
          <a:p>
            <a:pPr marL="485775" indent="-485775">
              <a:lnSpc>
                <a:spcPct val="11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사건의 발생 확률 </a:t>
            </a:r>
            <a:r>
              <a:t>p,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발생하지 않을 확률은 </a:t>
            </a:r>
            <a:r>
              <a:t>1-p.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이 두 값의 비율이 오즈 비율</a:t>
            </a:r>
            <a:r>
              <a:t>(odds ratio): p/(1-p)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p=0.99</a:t>
            </a:r>
            <a:r>
              <a:t>이면 오즈 비율은 </a:t>
            </a:r>
            <a:r>
              <a:t>0.99/0.01=99</a:t>
            </a:r>
            <a:endParaRPr sz="3800"/>
          </a:p>
          <a:p>
            <a:pPr lvl="1" marL="862012" indent="-404812">
              <a:spcBef>
                <a:spcPts val="800"/>
              </a:spcBef>
              <a:defRPr sz="3400"/>
            </a:pPr>
            <a:r>
              <a:t>p=0.999</a:t>
            </a:r>
            <a:r>
              <a:t>이면 오즈 비율은 </a:t>
            </a:r>
            <a:r>
              <a:t>0.999/0.001=999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p=0.5</a:t>
            </a:r>
            <a:r>
              <a:t>이면 오즈비율은 </a:t>
            </a:r>
            <a:r>
              <a:t>0.5/0.5=1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p=0.1</a:t>
            </a:r>
            <a:r>
              <a:t>이면 오즈 비율은 </a:t>
            </a:r>
            <a:r>
              <a:t>0.1/0.9=1/9=0.11</a:t>
            </a:r>
            <a:endParaRPr sz="3800"/>
          </a:p>
          <a:p>
            <a:pPr marL="485775" indent="-485775">
              <a:lnSpc>
                <a:spcPct val="11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사건이 발생할 확률 값</a:t>
            </a:r>
            <a:r>
              <a:t>(0~1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사이로 작게 변화하는 값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을 </a:t>
            </a:r>
            <a:r>
              <a:t>0~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무한대의 범위로 크게 변동하는 새로운 변수를 정의한 것</a:t>
            </a:r>
          </a:p>
        </p:txBody>
      </p:sp>
      <p:sp>
        <p:nvSpPr>
          <p:cNvPr id="1440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로짓</a:t>
            </a:r>
            <a:r>
              <a:t>(logit)</a:t>
            </a:r>
            <a:r>
              <a:t> 변환</a:t>
            </a:r>
            <a:r>
              <a:t>(2/2)</a:t>
            </a:r>
          </a:p>
        </p:txBody>
      </p:sp>
      <p:sp>
        <p:nvSpPr>
          <p:cNvPr id="1443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로지스틱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회귀분석은 오즈 비율에 로그를 취한 값을 선형 회귀 모델로 예측하는 것</a:t>
            </a:r>
          </a:p>
          <a:p>
            <a:pPr lvl="1" marL="846859" indent="-389659">
              <a:spcBef>
                <a:spcPts val="800"/>
              </a:spcBef>
              <a:defRPr sz="3000"/>
            </a:pPr>
            <a:r>
              <a:t>로짓 변환</a:t>
            </a:r>
          </a:p>
          <a:p>
            <a:pPr lvl="1" marL="846859" indent="-389659">
              <a:spcBef>
                <a:spcPts val="800"/>
              </a:spcBef>
              <a:defRPr sz="3000"/>
            </a:pPr>
            <a:r>
              <a:t>식을 </a:t>
            </a:r>
            <a:r>
              <a:t>p</a:t>
            </a:r>
            <a:r>
              <a:t>에 관해 정리</a:t>
            </a:r>
          </a:p>
          <a:p>
            <a:pPr lvl="1" marL="846859" indent="-389659">
              <a:spcBef>
                <a:spcPts val="700"/>
              </a:spcBef>
              <a:defRPr sz="3000"/>
            </a:pPr>
            <a:r>
              <a:t>파라미터</a:t>
            </a:r>
            <a:r>
              <a:t> a, b</a:t>
            </a:r>
            <a:r>
              <a:t>로부터 사건 발생 확률 </a:t>
            </a:r>
            <a:r>
              <a:t>p</a:t>
            </a:r>
            <a:r>
              <a:t>를 추정하는 것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변수 변환 과정에서 로그를 취하는 변환을 했다고 하여  이를 로짓 변환</a:t>
            </a:r>
            <a:r>
              <a:t>(logit transformation)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이라고 함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적용 예시</a:t>
            </a:r>
          </a:p>
          <a:p>
            <a:pPr lvl="1" marL="846859" indent="-389659">
              <a:spcBef>
                <a:spcPts val="800"/>
              </a:spcBef>
              <a:defRPr sz="3000"/>
            </a:pPr>
            <a:r>
              <a:t>고객의 아파트 구입 확률 </a:t>
            </a:r>
            <a:r>
              <a:t>p </a:t>
            </a:r>
            <a:endParaRPr sz="3800"/>
          </a:p>
          <a:p>
            <a:pPr lvl="1" marL="846859" indent="-389659">
              <a:spcBef>
                <a:spcPts val="800"/>
              </a:spcBef>
              <a:defRPr sz="3000"/>
            </a:pPr>
            <a:r>
              <a:t>영향을 주는 변수로 연봉과 자녀 수 고려</a:t>
            </a:r>
          </a:p>
          <a:p>
            <a:pPr lvl="1" marL="846859" indent="-389659">
              <a:spcBef>
                <a:spcPts val="800"/>
              </a:spcBef>
              <a:defRPr sz="3000"/>
            </a:pPr>
            <a:r>
              <a:t>log(p/(1-p)) = a + b(</a:t>
            </a:r>
            <a:r>
              <a:t>연봉</a:t>
            </a:r>
            <a:r>
              <a:t>) + c(</a:t>
            </a:r>
            <a:r>
              <a:t>자녀수</a:t>
            </a:r>
            <a:r>
              <a:t>)</a:t>
            </a:r>
            <a:endParaRPr sz="3800"/>
          </a:p>
          <a:p>
            <a:pPr lvl="1" marL="846859" indent="-389659">
              <a:spcBef>
                <a:spcPts val="800"/>
              </a:spcBef>
              <a:defRPr sz="3000"/>
            </a:pPr>
            <a:r>
              <a:t>파라미터 </a:t>
            </a:r>
            <a:r>
              <a:t>a, b, c</a:t>
            </a:r>
            <a:r>
              <a:t>를 구하여 모델을 완성</a:t>
            </a:r>
          </a:p>
        </p:txBody>
      </p:sp>
      <p:pic>
        <p:nvPicPr>
          <p:cNvPr id="144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292" y="2722444"/>
            <a:ext cx="3481988" cy="571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4436" y="3255617"/>
            <a:ext cx="2144490" cy="90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백인이 사형선고 받을 확률</a:t>
            </a:r>
            <a:r>
              <a:t>(1/2)</a:t>
            </a:r>
          </a:p>
        </p:txBody>
      </p:sp>
      <p:sp>
        <p:nvSpPr>
          <p:cNvPr id="144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흑인</a:t>
            </a:r>
            <a:r>
              <a:t>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백인이라는 인종 정보가 사형선고를 받는데 영향을 주었는가</a:t>
            </a:r>
            <a:r>
              <a:t>?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Agg : </a:t>
            </a:r>
            <a:r>
              <a:t>범죄의 심각도 지수</a:t>
            </a:r>
          </a:p>
          <a:p>
            <a:pPr lvl="1" marL="0" indent="457200">
              <a:spcBef>
                <a:spcPts val="800"/>
              </a:spcBef>
              <a:buSzTx/>
              <a:buNone/>
              <a:defRPr sz="3400"/>
            </a:pPr>
            <a:r>
              <a:t>   (1~6</a:t>
            </a:r>
            <a:r>
              <a:t>의 값</a:t>
            </a:r>
            <a:r>
              <a:t>,</a:t>
            </a:r>
            <a:r>
              <a:t> 값이 클수록 심각한 범죄</a:t>
            </a:r>
            <a:r>
              <a:t>)</a:t>
            </a:r>
            <a:endParaRPr sz="3800"/>
          </a:p>
          <a:p>
            <a:pPr lvl="1" marL="862012" indent="-404812">
              <a:spcBef>
                <a:spcPts val="800"/>
              </a:spcBef>
              <a:defRPr sz="3400"/>
            </a:pPr>
            <a:r>
              <a:t>Vrace : </a:t>
            </a:r>
            <a:r>
              <a:t>피해자의 인종</a:t>
            </a:r>
          </a:p>
          <a:p>
            <a:pPr lvl="1" marL="0" indent="457200">
              <a:spcBef>
                <a:spcPts val="800"/>
              </a:spcBef>
              <a:buSzTx/>
              <a:buNone/>
              <a:defRPr sz="3400"/>
            </a:pPr>
            <a:r>
              <a:t>    (</a:t>
            </a:r>
            <a:r>
              <a:t>백인이면 </a:t>
            </a:r>
            <a:r>
              <a:t>1, </a:t>
            </a:r>
            <a:r>
              <a:t>흑인이면 </a:t>
            </a:r>
            <a:r>
              <a:t>0)</a:t>
            </a:r>
            <a:endParaRPr sz="3800"/>
          </a:p>
          <a:p>
            <a:pPr lvl="1" marL="862012" indent="-404812">
              <a:spcBef>
                <a:spcPts val="800"/>
              </a:spcBef>
              <a:defRPr sz="3400"/>
            </a:pPr>
            <a:r>
              <a:t>Death : </a:t>
            </a:r>
            <a:r>
              <a:t>사형선고 여부</a:t>
            </a:r>
          </a:p>
        </p:txBody>
      </p:sp>
      <p:pic>
        <p:nvPicPr>
          <p:cNvPr id="1450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9279" y="5286445"/>
            <a:ext cx="5269655" cy="3291841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백인이 사형선고 받을 확률</a:t>
            </a:r>
            <a:r>
              <a:t>(2/2)</a:t>
            </a:r>
          </a:p>
        </p:txBody>
      </p:sp>
      <p:sp>
        <p:nvSpPr>
          <p:cNvPr id="145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선형 계수 </a:t>
            </a:r>
            <a:r>
              <a:t>VRace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＝</a:t>
            </a:r>
            <a:r>
              <a:t>1.81 -&gt;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오즈 비율이 </a:t>
            </a:r>
            <a:r>
              <a:t>1.81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즉</a:t>
            </a:r>
            <a:r>
              <a:t>, exp(1.81)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＝</a:t>
            </a:r>
            <a:r>
              <a:t>6.11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백인이 흑인보다 사형선고를 받을 확률이 </a:t>
            </a:r>
            <a:r>
              <a:t>6.11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배 높음</a:t>
            </a:r>
          </a:p>
        </p:txBody>
      </p:sp>
      <p:pic>
        <p:nvPicPr>
          <p:cNvPr id="145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210" y="3468282"/>
            <a:ext cx="6560539" cy="6091150"/>
          </a:xfrm>
          <a:prstGeom prst="rect">
            <a:avLst/>
          </a:prstGeom>
          <a:ln w="12700">
            <a:miter lim="400000"/>
          </a:ln>
        </p:spPr>
      </p:pic>
      <p:sp>
        <p:nvSpPr>
          <p:cNvPr id="1456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. 빅데이터분석 성공사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B. 빅데이터분석 성공사례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10. 시계열 분석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10. 시계열 분석</a:t>
            </a:r>
          </a:p>
          <a:p>
            <a:pPr/>
            <a:r>
              <a:t>- 보완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시계열</a:t>
            </a:r>
            <a:r>
              <a:t>(time-series) </a:t>
            </a:r>
            <a:r>
              <a:t>예측</a:t>
            </a:r>
          </a:p>
        </p:txBody>
      </p:sp>
      <p:sp>
        <p:nvSpPr>
          <p:cNvPr id="146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미래의 값을 예측할 때 같은 변수의 과거 데이터들로부터 예측 가능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800"/>
              </a:spcBef>
              <a:buSzTx/>
              <a:buNone/>
              <a:defRPr sz="3400"/>
            </a:pPr>
            <a:r>
              <a:t>    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수학 성적 예측에 자신의 과거 수학 성적을 사용</a:t>
            </a:r>
            <a:r>
              <a:t>)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회귀 분석 개념 사용 가능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데이터의 시간에 따른 변화를 예측하는 것을 시계열</a:t>
            </a:r>
            <a:r>
              <a:t>(time-series)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분석이라고 함</a:t>
            </a:r>
          </a:p>
          <a:p>
            <a:pPr marL="485775" indent="-485775">
              <a:spcBef>
                <a:spcPts val="8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일반 회귀 분석과 시계열 분석에서 더 좋은 방법은</a:t>
            </a:r>
            <a:r>
              <a:t>?</a:t>
            </a:r>
          </a:p>
          <a:p>
            <a:pPr marL="0" indent="359999">
              <a:spcBef>
                <a:spcPts val="800"/>
              </a:spcBef>
              <a:buSzTx/>
              <a:buNone/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만약 과거 시험의 난이도가 일정하지 않다면 시계열 분석은 적절하지 않을 것임</a:t>
            </a:r>
            <a:r>
              <a:t>.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다른 과목의 성적으로 예측하는 것이 더 정확함 </a:t>
            </a:r>
          </a:p>
        </p:txBody>
      </p:sp>
      <p:sp>
        <p:nvSpPr>
          <p:cNvPr id="1462" name="슬라이드 번호 개체 틀 3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11. 텍스트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11. 텍스트분석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텍스트 분석 개념</a:t>
            </a:r>
          </a:p>
        </p:txBody>
      </p:sp>
      <p:sp>
        <p:nvSpPr>
          <p:cNvPr id="146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텍스트 분석의 목적은 텍스트의 의미를 알아내는 것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1" marL="857250" indent="-400050">
              <a:spcBef>
                <a:spcPts val="1700"/>
              </a:spcBef>
              <a:defRPr sz="2800"/>
            </a:pPr>
            <a:r>
              <a:t>글의 목적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글쓴이의 성향</a:t>
            </a:r>
            <a:r>
              <a:t>(</a:t>
            </a:r>
            <a:r>
              <a:t>찬성</a:t>
            </a:r>
            <a:r>
              <a:t>/</a:t>
            </a:r>
            <a:r>
              <a:t>반대</a:t>
            </a:r>
            <a:r>
              <a:t>)</a:t>
            </a:r>
            <a:endParaRPr sz="3800"/>
          </a:p>
          <a:p>
            <a:pPr lvl="1" marL="857250" indent="-400050">
              <a:spcBef>
                <a:spcPts val="1700"/>
              </a:spcBef>
              <a:defRPr sz="2800"/>
            </a:pPr>
            <a:r>
              <a:t>기분</a:t>
            </a:r>
            <a:r>
              <a:t>(</a:t>
            </a:r>
            <a:r>
              <a:t>기쁨</a:t>
            </a:r>
            <a:r>
              <a:t>/</a:t>
            </a:r>
            <a:r>
              <a:t>슬픔</a:t>
            </a:r>
            <a:r>
              <a:t>/</a:t>
            </a:r>
            <a:r>
              <a:t>우울함 등</a:t>
            </a:r>
            <a:r>
              <a:t>)</a:t>
            </a:r>
            <a:endParaRPr sz="3800"/>
          </a:p>
          <a:p>
            <a:pPr lvl="1" marL="857250" indent="-400050">
              <a:spcBef>
                <a:spcPts val="1700"/>
              </a:spcBef>
              <a:defRPr sz="2800"/>
            </a:pPr>
            <a:r>
              <a:t>제품 피드백 등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텍스트 자체는 대표적인 비정형 데이터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의미를 추출하려면 비정형 데이터에서 정형화된 정보를 먼저 얻어야 함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텍스트 구문을 분석하여 의미를 파악하고 이것을 정량적으로 측정함</a:t>
            </a:r>
          </a:p>
        </p:txBody>
      </p:sp>
      <p:sp>
        <p:nvSpPr>
          <p:cNvPr id="1468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텍스트 분석의 예</a:t>
            </a:r>
          </a:p>
        </p:txBody>
      </p:sp>
      <p:sp>
        <p:nvSpPr>
          <p:cNvPr id="1471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t>SNS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댓글의 성격 파악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댓글 내용의 단어와 구문을 보고 찬성</a:t>
            </a:r>
            <a:r>
              <a:t>/</a:t>
            </a:r>
            <a:r>
              <a:t>반대 여부 파악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특정 단어나 문장이 나타나면 이를 기호화하고 정량화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찬성 </a:t>
            </a:r>
            <a:r>
              <a:t>70%, </a:t>
            </a:r>
            <a:r>
              <a:t>반대 </a:t>
            </a:r>
            <a:r>
              <a:t>30% </a:t>
            </a:r>
            <a:r>
              <a:t>등의 정보를 얻어내는 과정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스팸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메일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스팸</a:t>
            </a:r>
            <a:r>
              <a:t> </a:t>
            </a:r>
            <a:r>
              <a:t>SMS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판정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스팸 메일의 제목</a:t>
            </a:r>
            <a:r>
              <a:t>, </a:t>
            </a:r>
            <a:r>
              <a:t>본문 텍스트 분석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새로운 정보</a:t>
            </a:r>
            <a:r>
              <a:t>/</a:t>
            </a:r>
            <a:r>
              <a:t>증거가 추가되면 사건의 확률이 높아지거나 낮아짐</a:t>
            </a:r>
          </a:p>
          <a:p>
            <a:pPr lvl="2" marL="1234439" indent="-320039">
              <a:spcBef>
                <a:spcPts val="1700"/>
              </a:spcBef>
              <a:defRPr sz="2800"/>
            </a:pPr>
            <a:r>
              <a:t>“</a:t>
            </a:r>
            <a:r>
              <a:t>비아그라</a:t>
            </a:r>
            <a:r>
              <a:t>” </a:t>
            </a:r>
            <a:r>
              <a:t>단어 있을 때 </a:t>
            </a:r>
            <a:r>
              <a:t>95%</a:t>
            </a:r>
            <a:r>
              <a:t>가 스팸이었다는 사실 이용</a:t>
            </a:r>
          </a:p>
          <a:p>
            <a:pPr lvl="2" marL="1234439" indent="-320039">
              <a:spcBef>
                <a:spcPts val="1700"/>
              </a:spcBef>
              <a:defRPr sz="2800"/>
            </a:pPr>
            <a:r>
              <a:t>만약 </a:t>
            </a:r>
            <a:r>
              <a:t>“</a:t>
            </a:r>
            <a:r>
              <a:t>구매</a:t>
            </a:r>
            <a:r>
              <a:t>” </a:t>
            </a:r>
            <a:r>
              <a:t>단어도 있다면 확률이 높아짐</a:t>
            </a:r>
          </a:p>
          <a:p>
            <a:pPr lvl="2" marL="1234439" indent="-320039">
              <a:spcBef>
                <a:spcPts val="1700"/>
              </a:spcBef>
              <a:defRPr sz="2800"/>
            </a:pPr>
            <a:r>
              <a:t>“</a:t>
            </a:r>
            <a:r>
              <a:t>즉시입금</a:t>
            </a:r>
            <a:r>
              <a:t>” </a:t>
            </a:r>
            <a:r>
              <a:t>단어도 있다면 확률이 더욱 높아짐</a:t>
            </a:r>
          </a:p>
        </p:txBody>
      </p:sp>
      <p:sp>
        <p:nvSpPr>
          <p:cNvPr id="1472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텍스트 분석을 위한 유의어 수집 사례</a:t>
            </a:r>
          </a:p>
        </p:txBody>
      </p:sp>
      <p:pic>
        <p:nvPicPr>
          <p:cNvPr id="147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522" y="1751258"/>
            <a:ext cx="12354562" cy="701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476" name="슬라이드 번호 개체 틀 2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베이어스</a:t>
            </a:r>
            <a:r>
              <a:t>(Bayes)</a:t>
            </a:r>
            <a:r>
              <a:t> 이론</a:t>
            </a:r>
          </a:p>
        </p:txBody>
      </p:sp>
      <p:sp>
        <p:nvSpPr>
          <p:cNvPr id="1479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독립적인 두 사건 </a:t>
            </a:r>
            <a:r>
              <a:t>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와 </a:t>
            </a:r>
            <a:r>
              <a:t>B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있을 때</a:t>
            </a: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사건 </a:t>
            </a:r>
            <a:r>
              <a:t>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발생했다는 조건에서 사건 </a:t>
            </a:r>
            <a:r>
              <a:t>B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발생할 확률</a:t>
            </a:r>
          </a:p>
          <a:p>
            <a:pPr marL="485775" indent="-485775">
              <a:spcBef>
                <a:spcPts val="1700"/>
              </a:spcBef>
              <a:defRPr sz="3400"/>
            </a:pPr>
          </a:p>
          <a:p>
            <a:pPr marL="457200" indent="-457200">
              <a:spcBef>
                <a:spcPts val="1700"/>
              </a:spcBef>
              <a:defRPr sz="1600"/>
            </a:pPr>
          </a:p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사건 </a:t>
            </a:r>
            <a:r>
              <a:t>B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발생했다는 조건에서 사건 </a:t>
            </a:r>
            <a:r>
              <a:t>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 발생할 확률</a:t>
            </a:r>
          </a:p>
          <a:p>
            <a:pPr marL="485775" indent="-485775">
              <a:spcBef>
                <a:spcPts val="1700"/>
              </a:spcBef>
              <a:defRPr sz="3400"/>
            </a:pPr>
          </a:p>
          <a:p>
            <a:pPr marL="457200" indent="-457200">
              <a:spcBef>
                <a:spcPts val="1700"/>
              </a:spcBef>
              <a:defRPr sz="1600"/>
            </a:pPr>
          </a:p>
          <a:p>
            <a:pPr marL="485775" indent="-485775">
              <a:spcBef>
                <a:spcPts val="1700"/>
              </a:spcBef>
              <a:defRPr sz="3400"/>
            </a:pPr>
            <a:r>
              <a:t>P(A,B)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로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정리하면 </a:t>
            </a:r>
            <a:r>
              <a:rPr>
                <a:solidFill>
                  <a:srgbClr val="018CCB"/>
                </a:solidFill>
              </a:rPr>
              <a:t>P(B|A)P(A) = P(A|B)P(B)</a:t>
            </a:r>
            <a:endParaRPr>
              <a:solidFill>
                <a:srgbClr val="018CCB"/>
              </a:solidFill>
            </a:endParaRPr>
          </a:p>
          <a:p>
            <a:pPr lvl="1" marL="485775" indent="-485775">
              <a:spcBef>
                <a:spcPts val="1700"/>
              </a:spcBef>
              <a:buChar char="•"/>
              <a:defRPr sz="3400"/>
            </a:pPr>
            <a:r>
              <a:t>수식에서 </a:t>
            </a:r>
            <a:r>
              <a:t>3</a:t>
            </a:r>
            <a:r>
              <a:t>개의 확률을 알면 나머지 하나는 구할 수 있음</a:t>
            </a:r>
          </a:p>
        </p:txBody>
      </p:sp>
      <p:pic>
        <p:nvPicPr>
          <p:cNvPr id="1480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3191" y="4931515"/>
            <a:ext cx="4822614" cy="866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3" name="그룹 11"/>
          <p:cNvGrpSpPr/>
          <p:nvPr/>
        </p:nvGrpSpPr>
        <p:grpSpPr>
          <a:xfrm>
            <a:off x="3444416" y="3033395"/>
            <a:ext cx="4998721" cy="758614"/>
            <a:chOff x="0" y="0"/>
            <a:chExt cx="4998720" cy="758613"/>
          </a:xfrm>
        </p:grpSpPr>
        <p:pic>
          <p:nvPicPr>
            <p:cNvPr id="1481" name="그림 9" descr="그림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998721" cy="758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2" name="그림 10" descr="그림 1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44810" y="40639"/>
              <a:ext cx="799254" cy="311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4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베이어스 이론의 예</a:t>
            </a:r>
          </a:p>
        </p:txBody>
      </p:sp>
      <p:sp>
        <p:nvSpPr>
          <p:cNvPr id="1487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42096" indent="-442096" defTabSz="1235455">
              <a:spcBef>
                <a:spcPts val="1600"/>
              </a:spcBef>
              <a:defRPr sz="3609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사건 </a:t>
            </a:r>
            <a:r>
              <a:t>A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남학생일 확률</a:t>
            </a:r>
          </a:p>
          <a:p>
            <a:pPr marL="442096" indent="-442096" defTabSz="1235455">
              <a:spcBef>
                <a:spcPts val="1600"/>
              </a:spcBef>
              <a:defRPr sz="3609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사건 </a:t>
            </a:r>
            <a:r>
              <a:t>B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는 안경을 쓰고 있을 확률</a:t>
            </a:r>
          </a:p>
          <a:p>
            <a:pPr marL="442096" indent="-442096" defTabSz="1235455">
              <a:spcBef>
                <a:spcPts val="1600"/>
              </a:spcBef>
              <a:defRPr sz="3609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수집한 확률 데이터</a:t>
            </a:r>
          </a:p>
          <a:p>
            <a:pPr lvl="1" marL="818911" indent="-384571" defTabSz="1235455">
              <a:spcBef>
                <a:spcPts val="1600"/>
              </a:spcBef>
              <a:defRPr sz="3230"/>
            </a:pPr>
            <a:r>
              <a:t>남학생일 확률 </a:t>
            </a:r>
            <a:r>
              <a:t>P(A) = 0.4 </a:t>
            </a:r>
            <a:endParaRPr sz="3609"/>
          </a:p>
          <a:p>
            <a:pPr lvl="1" marL="818911" indent="-384571" defTabSz="1235455">
              <a:spcBef>
                <a:spcPts val="1600"/>
              </a:spcBef>
              <a:defRPr sz="3230"/>
            </a:pPr>
            <a:r>
              <a:t>안경을 쓸 확률 </a:t>
            </a:r>
            <a:r>
              <a:t>P(B) = 0.7</a:t>
            </a:r>
            <a:endParaRPr sz="3609"/>
          </a:p>
          <a:p>
            <a:pPr lvl="1" marL="818911" indent="-384571" defTabSz="1235455">
              <a:spcBef>
                <a:spcPts val="1600"/>
              </a:spcBef>
              <a:defRPr sz="3230"/>
            </a:pPr>
            <a:r>
              <a:t>남학생 중에 안경을 쓴 확률 </a:t>
            </a:r>
            <a:r>
              <a:t>P(B|A) = 0.5</a:t>
            </a:r>
            <a:endParaRPr sz="3609"/>
          </a:p>
          <a:p>
            <a:pPr marL="442096" indent="-442096" defTabSz="1235455">
              <a:spcBef>
                <a:spcPts val="1600"/>
              </a:spcBef>
              <a:defRPr sz="3609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어떤 학생이 안경을 끼고 있었다면 이 학생이    남학생일 확률은</a:t>
            </a:r>
            <a:r>
              <a:t>?</a:t>
            </a:r>
          </a:p>
          <a:p>
            <a:pPr lvl="1" marL="818911" indent="-384571" defTabSz="1235455">
              <a:spcBef>
                <a:spcPts val="1600"/>
              </a:spcBef>
              <a:defRPr sz="3230"/>
            </a:pPr>
            <a:r>
              <a:t>P(A|B) : </a:t>
            </a:r>
            <a:r>
              <a:t>안경을 쓰고 있고 남학생일 확률</a:t>
            </a:r>
          </a:p>
          <a:p>
            <a:pPr lvl="1" marL="818911" indent="-384571" defTabSz="1235455">
              <a:spcBef>
                <a:spcPts val="1600"/>
              </a:spcBef>
              <a:defRPr sz="3230"/>
            </a:pPr>
            <a:r>
              <a:t>P(A|B)=P(B|A)P(A)/P(B)= (0.5)x(0.4)/0.7 = 2/7</a:t>
            </a:r>
          </a:p>
        </p:txBody>
      </p:sp>
      <p:grpSp>
        <p:nvGrpSpPr>
          <p:cNvPr id="1490" name="직사각형 4"/>
          <p:cNvGrpSpPr/>
          <p:nvPr/>
        </p:nvGrpSpPr>
        <p:grpSpPr>
          <a:xfrm>
            <a:off x="8942722" y="281301"/>
            <a:ext cx="3789222" cy="5984814"/>
            <a:chOff x="0" y="134197"/>
            <a:chExt cx="3789221" cy="5984812"/>
          </a:xfrm>
        </p:grpSpPr>
        <p:sp>
          <p:nvSpPr>
            <p:cNvPr id="1488" name="직사각형"/>
            <p:cNvSpPr/>
            <p:nvPr/>
          </p:nvSpPr>
          <p:spPr>
            <a:xfrm>
              <a:off x="0" y="1180787"/>
              <a:ext cx="3789222" cy="3891633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89" name="학생수가 총 100명이라면…"/>
            <p:cNvSpPr txBox="1"/>
            <p:nvPr/>
          </p:nvSpPr>
          <p:spPr>
            <a:xfrm>
              <a:off x="0" y="134197"/>
              <a:ext cx="3789222" cy="5984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학생수가 </a:t>
              </a:r>
              <a:r>
                <a:rPr b="1" u="sng"/>
                <a:t>총 </a:t>
              </a:r>
              <a:r>
                <a:rPr b="1" u="sng"/>
                <a:t>100</a:t>
              </a:r>
              <a:r>
                <a:rPr b="1" u="sng"/>
                <a:t>명</a:t>
              </a:r>
              <a:r>
                <a:t>이라면 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남학생의 수 </a:t>
              </a:r>
              <a:r>
                <a:t>40</a:t>
              </a:r>
              <a:r>
                <a:t>명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안경 쓴 학생이 </a:t>
              </a:r>
              <a:r>
                <a:t>70</a:t>
              </a:r>
              <a:r>
                <a:t>명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남학생 중 </a:t>
              </a:r>
              <a:r>
                <a:t>20</a:t>
              </a:r>
              <a:r>
                <a:t>명이 안경 착용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여학생은 </a:t>
              </a:r>
              <a:r>
                <a:t>60</a:t>
              </a:r>
              <a:r>
                <a:t>명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여학생 중에 안경 착용 </a:t>
              </a:r>
              <a:r>
                <a:t>50</a:t>
              </a:r>
              <a:r>
                <a:t>명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임의의 안경을 쓴 학생의 성별을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추정한다면 남학생일 확률은 </a:t>
              </a:r>
              <a:r>
                <a:t>2/7, </a:t>
              </a:r>
            </a:p>
            <a:p>
              <a:pPr marL="255999" indent="-255999" algn="l" defTabSz="1300480">
                <a:defRPr baseline="-19571" sz="2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여학생일 확률은 </a:t>
              </a:r>
              <a:r>
                <a:t>5/7</a:t>
              </a:r>
            </a:p>
          </p:txBody>
        </p:sp>
      </p:grpSp>
      <p:sp>
        <p:nvSpPr>
          <p:cNvPr id="1491" name="슬라이드 번호 개체 틀 5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베이어스 알고리즘</a:t>
            </a:r>
          </a:p>
        </p:txBody>
      </p:sp>
      <p:sp>
        <p:nvSpPr>
          <p:cNvPr id="149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베이어스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알고리즘은 베이어스 이론을 적용한 기계학습 알고리즘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베이어스 알고리즘은 미리 파악한 확률을 기초로 어떤 새로운 사건의 성격을 예측하는 것이 가능 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질병이 나타나는 증상을 보고 특정 질병에 걸렸을 확률을 구하는데 사용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복잡한 알고리즘을 실행하지 않아도 단순히 계산으로 확률 값을 구할 수 있다는 장점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편리하고 빠르게 분석 결과로 의미 있는 수치의 도출이 가능하여 널리 사용됨</a:t>
            </a:r>
          </a:p>
        </p:txBody>
      </p:sp>
      <p:sp>
        <p:nvSpPr>
          <p:cNvPr id="1495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스팸 메일 분류</a:t>
            </a:r>
          </a:p>
        </p:txBody>
      </p:sp>
      <p:sp>
        <p:nvSpPr>
          <p:cNvPr id="1498" name="내용 개체 틀 2"/>
          <p:cNvSpPr txBox="1"/>
          <p:nvPr>
            <p:ph type="body" idx="1"/>
          </p:nvPr>
        </p:nvSpPr>
        <p:spPr>
          <a:xfrm>
            <a:off x="650239" y="1497224"/>
            <a:ext cx="11792020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베이시언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 이용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P(A|B)P(B)=P(B|A)P(A)</a:t>
            </a:r>
            <a:endParaRPr sz="3800"/>
          </a:p>
          <a:p>
            <a:pPr marL="485775" indent="-485775">
              <a:spcBef>
                <a:spcPts val="1700"/>
              </a:spcBef>
              <a:defRPr sz="3400"/>
            </a:pP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쿠폰</a:t>
            </a:r>
            <a:r>
              <a:t>”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단어를 이용하여 스팸 메일 필터링</a:t>
            </a:r>
          </a:p>
          <a:p>
            <a:pPr lvl="1" marL="857250" indent="-400050">
              <a:spcBef>
                <a:spcPts val="1700"/>
              </a:spcBef>
              <a:defRPr sz="2800"/>
            </a:pPr>
            <a:r>
              <a:t>스팸일 확률 </a:t>
            </a:r>
            <a:r>
              <a:t>10%, P(</a:t>
            </a:r>
            <a:r>
              <a:t>스팸</a:t>
            </a:r>
            <a:r>
              <a:t>) = 0.1</a:t>
            </a:r>
            <a:endParaRPr sz="3800"/>
          </a:p>
          <a:p>
            <a:pPr lvl="1" marL="857250" indent="-400050">
              <a:spcBef>
                <a:spcPts val="1700"/>
              </a:spcBef>
              <a:defRPr sz="2800"/>
            </a:pPr>
            <a:r>
              <a:t>정상일 확률 </a:t>
            </a:r>
            <a:r>
              <a:t>90%, P(</a:t>
            </a:r>
            <a:r>
              <a:t>정상</a:t>
            </a:r>
            <a:r>
              <a:t>) = 1- P(s) = 0.9</a:t>
            </a:r>
            <a:endParaRPr sz="3800"/>
          </a:p>
          <a:p>
            <a:pPr lvl="1" marL="857250" indent="-400050">
              <a:spcBef>
                <a:spcPts val="1700"/>
              </a:spcBef>
              <a:defRPr sz="2800"/>
            </a:pPr>
            <a:r>
              <a:t>“</a:t>
            </a:r>
            <a:r>
              <a:t>쿠폰” 단어 포함 메일 </a:t>
            </a:r>
            <a:r>
              <a:t>1%, P(</a:t>
            </a:r>
            <a:r>
              <a:t>쿠폰</a:t>
            </a:r>
            <a:r>
              <a:t>) = 0.01</a:t>
            </a:r>
            <a:endParaRPr sz="3800"/>
          </a:p>
          <a:p>
            <a:pPr lvl="1" marL="857250" indent="-400050">
              <a:spcBef>
                <a:spcPts val="1700"/>
              </a:spcBef>
              <a:defRPr sz="2800"/>
            </a:pPr>
            <a:r>
              <a:t>실제 스팸 메일 중에 쿠폰이라는 단어가 </a:t>
            </a:r>
          </a:p>
          <a:p>
            <a:pPr lvl="1" marL="0" indent="457200">
              <a:spcBef>
                <a:spcPts val="1700"/>
              </a:spcBef>
              <a:buSzTx/>
              <a:buNone/>
              <a:defRPr sz="2800"/>
            </a:pPr>
            <a:r>
              <a:t>    </a:t>
            </a:r>
            <a:r>
              <a:t>들어 있는 확률 </a:t>
            </a:r>
            <a:r>
              <a:t>8%, P(</a:t>
            </a:r>
            <a:r>
              <a:t>쿠폰</a:t>
            </a:r>
            <a:r>
              <a:t>|</a:t>
            </a:r>
            <a:r>
              <a:t>스팸</a:t>
            </a:r>
            <a:r>
              <a:t>) = 0.08</a:t>
            </a:r>
          </a:p>
        </p:txBody>
      </p:sp>
      <p:grpSp>
        <p:nvGrpSpPr>
          <p:cNvPr id="1501" name="모서리가 둥근 사각형 설명선 7"/>
          <p:cNvGrpSpPr/>
          <p:nvPr/>
        </p:nvGrpSpPr>
        <p:grpSpPr>
          <a:xfrm>
            <a:off x="9695531" y="4321969"/>
            <a:ext cx="2457874" cy="1826542"/>
            <a:chOff x="0" y="41512"/>
            <a:chExt cx="2457873" cy="1826540"/>
          </a:xfrm>
        </p:grpSpPr>
        <p:sp>
          <p:nvSpPr>
            <p:cNvPr id="1499" name="도형"/>
            <p:cNvSpPr/>
            <p:nvPr/>
          </p:nvSpPr>
          <p:spPr>
            <a:xfrm>
              <a:off x="0" y="289108"/>
              <a:ext cx="2457874" cy="133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873" y="0"/>
                    <a:pt x="1950" y="0"/>
                  </a:cubicBezTo>
                  <a:lnTo>
                    <a:pt x="3600" y="0"/>
                  </a:lnTo>
                  <a:lnTo>
                    <a:pt x="19650" y="0"/>
                  </a:lnTo>
                  <a:cubicBezTo>
                    <a:pt x="20727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727" y="21600"/>
                    <a:pt x="19650" y="21600"/>
                  </a:cubicBezTo>
                  <a:lnTo>
                    <a:pt x="1950" y="21600"/>
                  </a:lnTo>
                  <a:cubicBezTo>
                    <a:pt x="873" y="21600"/>
                    <a:pt x="0" y="19988"/>
                    <a:pt x="0" y="18000"/>
                  </a:cubicBezTo>
                  <a:lnTo>
                    <a:pt x="0" y="9000"/>
                  </a:lnTo>
                  <a:lnTo>
                    <a:pt x="359" y="8476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baseline="-19411" sz="3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0" name="사전 확률:…"/>
            <p:cNvSpPr txBox="1"/>
            <p:nvPr/>
          </p:nvSpPr>
          <p:spPr>
            <a:xfrm>
              <a:off x="64991" y="41512"/>
              <a:ext cx="2327891" cy="182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사전 확률</a:t>
              </a:r>
              <a:r>
                <a:t>: </a:t>
              </a:r>
            </a:p>
            <a:p>
              <a:pPr algn="l" defTabSz="1300480">
                <a:defRPr baseline="-19411"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데이터 관찰 후 얻은 사전 지식</a:t>
              </a:r>
            </a:p>
          </p:txBody>
        </p:sp>
      </p:grpSp>
      <p:sp>
        <p:nvSpPr>
          <p:cNvPr id="1502" name="오른쪽 중괄호 8"/>
          <p:cNvSpPr/>
          <p:nvPr/>
        </p:nvSpPr>
        <p:spPr>
          <a:xfrm>
            <a:off x="8910461" y="3852686"/>
            <a:ext cx="409647" cy="276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19"/>
                  <a:pt x="10800" y="267"/>
                </a:cubicBezTo>
                <a:lnTo>
                  <a:pt x="10800" y="10534"/>
                </a:lnTo>
                <a:cubicBezTo>
                  <a:pt x="10800" y="10681"/>
                  <a:pt x="15635" y="10800"/>
                  <a:pt x="21600" y="10800"/>
                </a:cubicBezTo>
                <a:cubicBezTo>
                  <a:pt x="15635" y="10800"/>
                  <a:pt x="10800" y="10920"/>
                  <a:pt x="10800" y="11067"/>
                </a:cubicBezTo>
                <a:lnTo>
                  <a:pt x="10800" y="21333"/>
                </a:lnTo>
                <a:cubicBezTo>
                  <a:pt x="10800" y="21481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89C7"/>
            </a:solidFill>
          </a:ln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3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성공사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성공사례</a:t>
            </a:r>
          </a:p>
        </p:txBody>
      </p:sp>
      <p:sp>
        <p:nvSpPr>
          <p:cNvPr id="339" name="공장 기계/로봇의 장애 예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공장 기계/로봇의 장애 예측</a:t>
            </a:r>
          </a:p>
          <a:p>
            <a:pPr/>
            <a:r>
              <a:t>질병 발생 예측 (DNA 정보 활용)</a:t>
            </a:r>
          </a:p>
          <a:p>
            <a:pPr/>
            <a:r>
              <a:t>자동차 사고 발생 예측</a:t>
            </a:r>
          </a:p>
          <a:p>
            <a:pPr/>
            <a:r>
              <a:t>개인 맞춤형 광고, 추천</a:t>
            </a:r>
          </a:p>
          <a:p>
            <a:pPr/>
            <a:r>
              <a:t>흥행 할 영화, 음악 예측</a:t>
            </a:r>
          </a:p>
        </p:txBody>
      </p:sp>
      <p:sp>
        <p:nvSpPr>
          <p:cNvPr id="340" name="슬라이드 번호"/>
          <p:cNvSpPr txBox="1"/>
          <p:nvPr>
            <p:ph type="sldNum" sz="quarter" idx="2"/>
          </p:nvPr>
        </p:nvSpPr>
        <p:spPr>
          <a:xfrm>
            <a:off x="12245201" y="9192826"/>
            <a:ext cx="4051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스팸 메일 분류</a:t>
            </a:r>
          </a:p>
        </p:txBody>
      </p:sp>
      <p:sp>
        <p:nvSpPr>
          <p:cNvPr id="1506" name="내용 개체 틀 2"/>
          <p:cNvSpPr txBox="1"/>
          <p:nvPr>
            <p:ph type="body" idx="1"/>
          </p:nvPr>
        </p:nvSpPr>
        <p:spPr>
          <a:xfrm>
            <a:off x="650239" y="1497224"/>
            <a:ext cx="11792020" cy="7215542"/>
          </a:xfrm>
          <a:prstGeom prst="rect">
            <a:avLst/>
          </a:prstGeom>
        </p:spPr>
        <p:txBody>
          <a:bodyPr/>
          <a:lstStyle/>
          <a:p>
            <a:pPr marL="451770" indent="-451770" defTabSz="1209446">
              <a:spcBef>
                <a:spcPts val="1500"/>
              </a:spcBef>
              <a:defRPr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새로운 메일 도착</a:t>
            </a:r>
          </a:p>
          <a:p>
            <a:pPr marL="451770" indent="-451770" defTabSz="1209446">
              <a:spcBef>
                <a:spcPts val="1500"/>
              </a:spcBef>
              <a:defRPr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메일에 </a:t>
            </a: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쿠폰</a:t>
            </a:r>
            <a:r>
              <a:t>”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 포함되어 있다면</a:t>
            </a:r>
            <a:r>
              <a:t>,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스팸 메일일 확률은</a:t>
            </a:r>
            <a:r>
              <a:t>? </a:t>
            </a:r>
          </a:p>
          <a:p>
            <a:pPr marL="451770" indent="-451770" defTabSz="1209446">
              <a:spcBef>
                <a:spcPts val="1500"/>
              </a:spcBef>
              <a:defRPr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베이어스 이론 적용</a:t>
            </a:r>
          </a:p>
          <a:p>
            <a:pPr marL="451770" indent="-451770" defTabSz="1209446">
              <a:spcBef>
                <a:spcPts val="1500"/>
              </a:spcBef>
              <a:defRPr sz="3162"/>
            </a:pPr>
          </a:p>
          <a:p>
            <a:pPr marL="451770" indent="-451770" defTabSz="1209446">
              <a:spcBef>
                <a:spcPts val="1500"/>
              </a:spcBef>
              <a:defRPr sz="3162"/>
            </a:pPr>
          </a:p>
          <a:p>
            <a:pPr marL="451770" indent="-451770" defTabSz="1209446">
              <a:spcBef>
                <a:spcPts val="1500"/>
              </a:spcBef>
              <a:defRPr sz="3162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예</a:t>
            </a:r>
            <a:r>
              <a:t>) 1,000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개의 메일을 표로 정리</a:t>
            </a:r>
          </a:p>
          <a:p>
            <a:pPr marL="451770" indent="-451770" defTabSz="1209446">
              <a:spcBef>
                <a:spcPts val="1500"/>
              </a:spcBef>
              <a:defRPr sz="3162"/>
            </a:pPr>
          </a:p>
          <a:p>
            <a:pPr marL="451770" indent="-451770" defTabSz="1209446">
              <a:spcBef>
                <a:spcPts val="1500"/>
              </a:spcBef>
              <a:defRPr sz="3162"/>
            </a:pPr>
          </a:p>
          <a:p>
            <a:pPr marL="446455" indent="-446455" defTabSz="1209446">
              <a:spcBef>
                <a:spcPts val="1500"/>
              </a:spcBef>
              <a:defRPr sz="2604"/>
            </a:pPr>
          </a:p>
          <a:p>
            <a:pPr marL="438483" indent="-438483" defTabSz="1209446">
              <a:spcBef>
                <a:spcPts val="1500"/>
              </a:spcBef>
              <a:defRPr sz="2046"/>
            </a:pPr>
          </a:p>
          <a:p>
            <a:pPr lvl="1" marL="797242" indent="-372046" defTabSz="1209446">
              <a:spcBef>
                <a:spcPts val="1500"/>
              </a:spcBef>
              <a:defRPr sz="2604">
                <a:solidFill>
                  <a:srgbClr val="CC0000"/>
                </a:solidFill>
              </a:defRPr>
            </a:pPr>
            <a:r>
              <a:t>P(</a:t>
            </a:r>
            <a:r>
              <a:t>스팸</a:t>
            </a:r>
            <a:r>
              <a:t>|</a:t>
            </a:r>
            <a:r>
              <a:t>쿠폰</a:t>
            </a:r>
            <a:r>
              <a:t>)</a:t>
            </a:r>
            <a:r>
              <a:rPr>
                <a:solidFill>
                  <a:srgbClr val="000000"/>
                </a:solidFill>
              </a:rPr>
              <a:t> = (8) / (8+2) = </a:t>
            </a:r>
            <a:r>
              <a:t>0.8</a:t>
            </a:r>
          </a:p>
        </p:txBody>
      </p:sp>
      <p:grpSp>
        <p:nvGrpSpPr>
          <p:cNvPr id="1509" name="직사각형 4"/>
          <p:cNvGrpSpPr/>
          <p:nvPr/>
        </p:nvGrpSpPr>
        <p:grpSpPr>
          <a:xfrm>
            <a:off x="1535677" y="3526415"/>
            <a:ext cx="7271209" cy="1574244"/>
            <a:chOff x="0" y="76483"/>
            <a:chExt cx="7271208" cy="1574243"/>
          </a:xfrm>
        </p:grpSpPr>
        <p:sp>
          <p:nvSpPr>
            <p:cNvPr id="1507" name="직사각형"/>
            <p:cNvSpPr/>
            <p:nvPr/>
          </p:nvSpPr>
          <p:spPr>
            <a:xfrm>
              <a:off x="0" y="249137"/>
              <a:ext cx="7271209" cy="1228937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lnSpc>
                  <a:spcPct val="150000"/>
                </a:lnSpc>
                <a:defRPr baseline="-20000" sz="3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8" name="P(스팸|쿠폰) = P(쿠폰|스팸) P(스팸) / P(쿠폰)…"/>
            <p:cNvSpPr txBox="1"/>
            <p:nvPr/>
          </p:nvSpPr>
          <p:spPr>
            <a:xfrm>
              <a:off x="0" y="76483"/>
              <a:ext cx="7271209" cy="1574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lnSpc>
                  <a:spcPct val="150000"/>
                </a:lnSpc>
                <a:defRPr baseline="-20000" sz="3800">
                  <a:latin typeface="Arial"/>
                  <a:ea typeface="Arial"/>
                  <a:cs typeface="Arial"/>
                  <a:sym typeface="Arial"/>
                </a:defRPr>
              </a:pPr>
              <a:r>
                <a:t>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스팸</a:t>
              </a:r>
              <a:r>
                <a:t>|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쿠폰</a:t>
              </a:r>
              <a:r>
                <a:t>) = 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쿠폰</a:t>
              </a:r>
              <a:r>
                <a:t>|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스팸</a:t>
              </a:r>
              <a:r>
                <a:t>) 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스팸</a:t>
              </a:r>
              <a:r>
                <a:t>) / 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쿠폰</a:t>
              </a:r>
              <a:r>
                <a:t>)</a:t>
              </a:r>
            </a:p>
            <a:p>
              <a:pPr algn="l" defTabSz="1300480">
                <a:lnSpc>
                  <a:spcPct val="150000"/>
                </a:lnSpc>
                <a:defRPr baseline="-20000" sz="3800">
                  <a:latin typeface="Arial"/>
                  <a:ea typeface="Arial"/>
                  <a:cs typeface="Arial"/>
                  <a:sym typeface="Arial"/>
                </a:defRPr>
              </a:pPr>
              <a:r>
                <a:t>                     = (0.08)(0.1)/(0.01) = 0.8</a:t>
              </a:r>
            </a:p>
          </p:txBody>
        </p:sp>
      </p:grpSp>
      <p:graphicFrame>
        <p:nvGraphicFramePr>
          <p:cNvPr id="1510" name="표 5"/>
          <p:cNvGraphicFramePr/>
          <p:nvPr/>
        </p:nvGraphicFramePr>
        <p:xfrm>
          <a:off x="1580909" y="5518540"/>
          <a:ext cx="6159169" cy="26070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36616"/>
                <a:gridCol w="1536616"/>
                <a:gridCol w="1614703"/>
                <a:gridCol w="1458531"/>
              </a:tblGrid>
              <a:tr h="498039">
                <a:tc rowSpan="2">
                  <a:txBody>
                    <a:bodyPr/>
                    <a:lstStyle/>
                    <a:p>
                      <a:pPr defTabSz="1300480"/>
                      <a:r>
                        <a:rPr b="1" sz="2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구분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017EB8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1300480"/>
                      <a:r>
                        <a:rPr b="1" sz="2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쿠폰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017EB8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1300480"/>
                      <a:r>
                        <a:rPr b="1" sz="2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017EB8"/>
                    </a:solidFill>
                  </a:tcPr>
                </a:tc>
              </a:tr>
              <a:tr h="525251">
                <a:tc vMerge="1">
                  <a:tcPr/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 sz="2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있음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017EB8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 sz="2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없음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017EB8"/>
                    </a:solidFill>
                  </a:tcPr>
                </a:tc>
                <a:tc vMerge="1">
                  <a:tcPr/>
                </a:tc>
              </a:tr>
              <a:tr h="525251"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스팸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92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100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25251"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정상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2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898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900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525251"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합계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BEEAFF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10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BEEAFF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990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BEEAFF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2200">
                          <a:latin typeface="Arial Unicode MS"/>
                          <a:ea typeface="Arial Unicode MS"/>
                          <a:cs typeface="Arial Unicode MS"/>
                          <a:sym typeface="Arial Unicode MS"/>
                        </a:rPr>
                        <a:t>1,000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rgbClr val="BEEAFF"/>
                    </a:solidFill>
                  </a:tcPr>
                </a:tc>
              </a:tr>
            </a:tbl>
          </a:graphicData>
        </a:graphic>
      </p:graphicFrame>
      <p:grpSp>
        <p:nvGrpSpPr>
          <p:cNvPr id="1513" name="모서리가 둥근 사각형 설명선 9"/>
          <p:cNvGrpSpPr/>
          <p:nvPr/>
        </p:nvGrpSpPr>
        <p:grpSpPr>
          <a:xfrm>
            <a:off x="9041190" y="3400267"/>
            <a:ext cx="3053761" cy="1826541"/>
            <a:chOff x="0" y="41512"/>
            <a:chExt cx="3053759" cy="1826540"/>
          </a:xfrm>
        </p:grpSpPr>
        <p:sp>
          <p:nvSpPr>
            <p:cNvPr id="1511" name="도형"/>
            <p:cNvSpPr/>
            <p:nvPr/>
          </p:nvSpPr>
          <p:spPr>
            <a:xfrm>
              <a:off x="0" y="289108"/>
              <a:ext cx="3053760" cy="133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15" y="3600"/>
                  </a:moveTo>
                  <a:cubicBezTo>
                    <a:pt x="4215" y="1612"/>
                    <a:pt x="4918" y="0"/>
                    <a:pt x="5784" y="0"/>
                  </a:cubicBezTo>
                  <a:lnTo>
                    <a:pt x="7112" y="0"/>
                  </a:lnTo>
                  <a:lnTo>
                    <a:pt x="20030" y="0"/>
                  </a:lnTo>
                  <a:cubicBezTo>
                    <a:pt x="20897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897" y="21600"/>
                    <a:pt x="20030" y="21600"/>
                  </a:cubicBezTo>
                  <a:lnTo>
                    <a:pt x="5784" y="21600"/>
                  </a:lnTo>
                  <a:cubicBezTo>
                    <a:pt x="4918" y="21600"/>
                    <a:pt x="4215" y="19988"/>
                    <a:pt x="4215" y="18000"/>
                  </a:cubicBezTo>
                  <a:lnTo>
                    <a:pt x="4215" y="9000"/>
                  </a:lnTo>
                  <a:lnTo>
                    <a:pt x="0" y="9355"/>
                  </a:lnTo>
                  <a:lnTo>
                    <a:pt x="4215" y="3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18CC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2" name="사후 확률:…"/>
            <p:cNvSpPr txBox="1"/>
            <p:nvPr/>
          </p:nvSpPr>
          <p:spPr>
            <a:xfrm>
              <a:off x="660878" y="41512"/>
              <a:ext cx="2327891" cy="182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defRPr baseline="-19411" sz="3400">
                  <a:solidFill>
                    <a:srgbClr val="018CCB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사후 확률</a:t>
              </a:r>
              <a:r>
                <a:t>: </a:t>
              </a:r>
            </a:p>
            <a:p>
              <a:pPr algn="l" defTabSz="1300480">
                <a:defRPr baseline="-19411" sz="3400">
                  <a:solidFill>
                    <a:srgbClr val="018CCB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구하고자 하는 조건부 확률</a:t>
              </a:r>
            </a:p>
          </p:txBody>
        </p:sp>
      </p:grpSp>
      <p:grpSp>
        <p:nvGrpSpPr>
          <p:cNvPr id="1516" name="직사각형 11"/>
          <p:cNvGrpSpPr/>
          <p:nvPr/>
        </p:nvGrpSpPr>
        <p:grpSpPr>
          <a:xfrm>
            <a:off x="8038570" y="6064065"/>
            <a:ext cx="3360632" cy="2875571"/>
            <a:chOff x="0" y="112193"/>
            <a:chExt cx="3360631" cy="2875570"/>
          </a:xfrm>
        </p:grpSpPr>
        <p:sp>
          <p:nvSpPr>
            <p:cNvPr id="1514" name="직사각형"/>
            <p:cNvSpPr/>
            <p:nvPr/>
          </p:nvSpPr>
          <p:spPr>
            <a:xfrm>
              <a:off x="0" y="461099"/>
              <a:ext cx="3360632" cy="217776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25400" cap="flat">
              <a:solidFill>
                <a:srgbClr val="CCCCCC"/>
              </a:solidFill>
              <a:prstDash val="dash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spcBef>
                  <a:spcPts val="800"/>
                </a:spcBef>
                <a:defRPr baseline="-20250"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5" name="P(스팸) = 0.1…"/>
            <p:cNvSpPr txBox="1"/>
            <p:nvPr/>
          </p:nvSpPr>
          <p:spPr>
            <a:xfrm>
              <a:off x="0" y="112193"/>
              <a:ext cx="3360632" cy="2875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l" defTabSz="1300480">
                <a:spcBef>
                  <a:spcPts val="800"/>
                </a:spcBef>
                <a:defRPr baseline="-19722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스팸</a:t>
              </a:r>
              <a:r>
                <a:t>) = 0.1</a:t>
              </a:r>
            </a:p>
            <a:p>
              <a:pPr algn="l" defTabSz="1300480">
                <a:spcBef>
                  <a:spcPts val="800"/>
                </a:spcBef>
                <a:defRPr baseline="-19722">
                  <a:latin typeface="Arial"/>
                  <a:ea typeface="Arial"/>
                  <a:cs typeface="Arial"/>
                  <a:sym typeface="Arial"/>
                </a:defRPr>
              </a:pPr>
              <a:r>
                <a:t>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정상</a:t>
              </a:r>
              <a:r>
                <a:t>) = 0.9</a:t>
              </a:r>
            </a:p>
            <a:p>
              <a:pPr algn="l" defTabSz="1300480">
                <a:spcBef>
                  <a:spcPts val="800"/>
                </a:spcBef>
                <a:defRPr baseline="-20000" sz="3800">
                  <a:latin typeface="Arial"/>
                  <a:ea typeface="Arial"/>
                  <a:cs typeface="Arial"/>
                  <a:sym typeface="Arial"/>
                </a:defRPr>
              </a:pPr>
              <a:r>
                <a:t>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쿠폰</a:t>
              </a:r>
              <a:r>
                <a:t>) = 0.01</a:t>
              </a:r>
              <a:endParaRPr baseline="-19722" sz="3600"/>
            </a:p>
            <a:p>
              <a:pPr algn="l" defTabSz="1300480">
                <a:spcBef>
                  <a:spcPts val="800"/>
                </a:spcBef>
                <a:defRPr baseline="-19722">
                  <a:latin typeface="Arial"/>
                  <a:ea typeface="Arial"/>
                  <a:cs typeface="Arial"/>
                  <a:sym typeface="Arial"/>
                </a:defRPr>
              </a:pPr>
              <a:r>
                <a:t>P(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쿠폰</a:t>
              </a:r>
              <a:r>
                <a:t>|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스팸</a:t>
              </a:r>
              <a:r>
                <a:t>) = 0.08</a:t>
              </a:r>
            </a:p>
          </p:txBody>
        </p:sp>
      </p:grpSp>
      <p:sp>
        <p:nvSpPr>
          <p:cNvPr id="1517" name="슬라이드 번호 개체 틀 6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나이브 베이어스 알고리즘</a:t>
            </a:r>
          </a:p>
        </p:txBody>
      </p:sp>
      <p:sp>
        <p:nvSpPr>
          <p:cNvPr id="1520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스팸 메일인지를 판단하기 위해서 </a:t>
            </a: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쿠폰</a:t>
            </a:r>
            <a:r>
              <a:t>”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이외에 </a:t>
            </a: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급매</a:t>
            </a:r>
            <a:r>
              <a:t>”, 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할인</a:t>
            </a:r>
            <a:r>
              <a:t>”,  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상담</a:t>
            </a:r>
            <a:r>
              <a:t>”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등을 추가 고려한다면 스팸 탐지 확률이  높아짐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나이브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베이어스</a:t>
            </a:r>
            <a:r>
              <a:t>(Naive Bayes, NB)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 사용 이유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여러 개의 특징 변수를 사용하여 예측 가능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여러 특성 변수들이 서로 독립적이라는 </a:t>
            </a:r>
            <a:r>
              <a:t>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순진한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＂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가정을 하기 때문에 </a:t>
            </a:r>
            <a:r>
              <a:t>Naive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라고 명명함</a:t>
            </a:r>
          </a:p>
          <a:p>
            <a:pPr lvl="1" marL="846859" indent="-389659">
              <a:lnSpc>
                <a:spcPct val="120000"/>
              </a:lnSpc>
              <a:spcBef>
                <a:spcPts val="1700"/>
              </a:spcBef>
              <a:defRPr sz="3000"/>
            </a:pPr>
            <a:r>
              <a:t>“</a:t>
            </a:r>
            <a:r>
              <a:t>쿠폰</a:t>
            </a:r>
            <a:r>
              <a:t>”,</a:t>
            </a:r>
            <a:r>
              <a:t> </a:t>
            </a:r>
            <a:r>
              <a:t>“</a:t>
            </a:r>
            <a:r>
              <a:t>급매</a:t>
            </a:r>
            <a:r>
              <a:t>”, “</a:t>
            </a:r>
            <a:r>
              <a:t>할인</a:t>
            </a:r>
            <a:r>
              <a:t>”,  “</a:t>
            </a:r>
            <a:r>
              <a:t>상담</a:t>
            </a:r>
            <a:r>
              <a:t>” </a:t>
            </a:r>
            <a:r>
              <a:t>등이 서로 독립적 사건이라고 가정</a:t>
            </a:r>
          </a:p>
          <a:p>
            <a:pPr lvl="1" marL="846859" indent="-389659">
              <a:lnSpc>
                <a:spcPct val="120000"/>
              </a:lnSpc>
              <a:spcBef>
                <a:spcPts val="1700"/>
              </a:spcBef>
              <a:defRPr sz="3000"/>
            </a:pPr>
            <a:r>
              <a:t>원인이 서로 독립적이면 모델의 구현이 간단하고 성능도  좋음</a:t>
            </a:r>
          </a:p>
        </p:txBody>
      </p:sp>
      <p:sp>
        <p:nvSpPr>
          <p:cNvPr id="1521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나이브 베이어스 알고리즘 적용</a:t>
            </a:r>
          </a:p>
        </p:txBody>
      </p:sp>
      <p:sp>
        <p:nvSpPr>
          <p:cNvPr id="1524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74784" indent="-474784">
              <a:spcBef>
                <a:spcPts val="1700"/>
              </a:spcBef>
              <a:defRPr sz="3600"/>
            </a:pPr>
            <a:r>
              <a:t>NB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알고리즘은 블로그 분석이나 트위터 분석 등     텍스트 분석에서 널리 사용됨</a:t>
            </a:r>
          </a:p>
          <a:p>
            <a:pPr lvl="1" marL="862012" indent="-404812">
              <a:spcBef>
                <a:spcPts val="1700"/>
              </a:spcBef>
              <a:defRPr sz="3400"/>
            </a:pPr>
            <a:r>
              <a:t>실제로 단어 간의 관련성이 높은 경우에도 좋은 결과 가능</a:t>
            </a:r>
          </a:p>
          <a:p>
            <a:pPr marL="474784" indent="-474784">
              <a:spcBef>
                <a:spcPts val="1700"/>
              </a:spcBef>
              <a:defRPr sz="36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알고리즘의 결과는 확률로 나타나지만 실제로 점수로 해석하여 적용</a:t>
            </a:r>
          </a:p>
          <a:p>
            <a:pPr lvl="1" marL="862012" indent="-404812">
              <a:spcBef>
                <a:spcPts val="1700"/>
              </a:spcBef>
              <a:defRPr sz="3400"/>
            </a:pPr>
            <a:r>
              <a:t>실제 수학적인 확률 수치보다는 상대적인 중요도가 더 의미 있음</a:t>
            </a:r>
          </a:p>
          <a:p>
            <a:pPr lvl="1" marL="862012" indent="-404812">
              <a:spcBef>
                <a:spcPts val="1700"/>
              </a:spcBef>
              <a:defRPr sz="3400"/>
            </a:pPr>
            <a:r>
              <a:t>스팸일 확률이 </a:t>
            </a:r>
            <a:r>
              <a:t>0.99</a:t>
            </a:r>
            <a:r>
              <a:t>인 메일은 </a:t>
            </a:r>
            <a:r>
              <a:t>0.95</a:t>
            </a:r>
            <a:r>
              <a:t>인 메일보다 스팸일 가능성이 높다고 해석할 수 있다면</a:t>
            </a:r>
            <a:r>
              <a:t>, </a:t>
            </a:r>
            <a:r>
              <a:t>즉 가능성의 상대값만 알아도 유용함</a:t>
            </a:r>
          </a:p>
        </p:txBody>
      </p:sp>
      <p:sp>
        <p:nvSpPr>
          <p:cNvPr id="1525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수치 데이터의 변환</a:t>
            </a:r>
          </a:p>
        </p:txBody>
      </p:sp>
      <p:sp>
        <p:nvSpPr>
          <p:cNvPr id="1528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베이어스 알고리즘을 활용하려면 특징 변수가   발생할 확률을 알아야 함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특징 변수는 범주형이어야 함</a:t>
            </a:r>
          </a:p>
          <a:p>
            <a:pPr marL="465364" indent="-465364">
              <a:spcBef>
                <a:spcPts val="900"/>
              </a:spcBef>
              <a:defRPr sz="3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특징 변수가 수치형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점수 등</a:t>
            </a:r>
            <a:r>
              <a:t>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인 경우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점수를 </a:t>
            </a:r>
            <a:r>
              <a:t>60</a:t>
            </a:r>
            <a:r>
              <a:t>점 이하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60~80</a:t>
            </a:r>
            <a:r>
              <a:t>점 사이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80~100</a:t>
            </a:r>
            <a:r>
              <a:t>점 사이 구간으로 나누고 </a:t>
            </a:r>
          </a:p>
          <a:p>
            <a:pPr lvl="1" marL="862012" indent="-404812">
              <a:spcBef>
                <a:spcPts val="800"/>
              </a:spcBef>
              <a:defRPr sz="3400"/>
            </a:pPr>
            <a:r>
              <a:t>각 구간에 속할 때의 빈도와 확률 고려 가능</a:t>
            </a:r>
          </a:p>
        </p:txBody>
      </p:sp>
      <p:sp>
        <p:nvSpPr>
          <p:cNvPr id="1529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053388">
              <a:defRPr sz="3564"/>
            </a:lvl1pPr>
          </a:lstStyle>
          <a:p>
            <a:pPr/>
            <a:r>
              <a:t>문서 분석</a:t>
            </a:r>
          </a:p>
        </p:txBody>
      </p:sp>
      <p:sp>
        <p:nvSpPr>
          <p:cNvPr id="1532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텍스트의 주요 내용 파악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문서의 특징 추출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유사한 글이나   저자를 찾는 작업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참고문헌이나 본문 인용의 관계를 통해서 문서간의 연계성</a:t>
            </a:r>
            <a:r>
              <a:t>,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전문가들의 인적 네트워크 등을 파악하는데도 사용</a:t>
            </a:r>
          </a:p>
          <a:p>
            <a:pPr marL="467590" indent="-467590">
              <a:spcBef>
                <a:spcPts val="1700"/>
              </a:spcBef>
              <a:defRPr sz="3000"/>
            </a:pPr>
            <a:r>
              <a:t>R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의 텍스트 분석 패키지</a:t>
            </a:r>
            <a:r>
              <a:t>: tm(Text Mining), sna(Social Network Analysis), lda(Latent Dirichlet Allocation)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등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t>tm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패키지</a:t>
            </a:r>
            <a:r>
              <a:t>: of, as, to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등의 전치사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스페이스</a:t>
            </a:r>
            <a:r>
              <a:t>, the, a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등 제거</a:t>
            </a:r>
            <a:r>
              <a:t>,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인용문구 삭제 기능 등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코퍼스</a:t>
            </a:r>
            <a:r>
              <a:t>(corpus):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분석할 문서 전체 집합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67590" indent="-467590">
              <a:spcBef>
                <a:spcPts val="1700"/>
              </a:spcBef>
              <a:defRPr sz="3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파싱</a:t>
            </a:r>
            <a:r>
              <a:t>(parsing):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코퍼스에서 의미 있는 단어만 남기거나 단어를  분류하는 작업</a:t>
            </a:r>
          </a:p>
        </p:txBody>
      </p:sp>
      <p:sp>
        <p:nvSpPr>
          <p:cNvPr id="1533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제목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문서</a:t>
            </a:r>
            <a:r>
              <a:t>-</a:t>
            </a:r>
            <a:r>
              <a:t>단어 행렬</a:t>
            </a:r>
          </a:p>
        </p:txBody>
      </p:sp>
      <p:sp>
        <p:nvSpPr>
          <p:cNvPr id="1536" name="내용 개체 틀 2"/>
          <p:cNvSpPr txBox="1"/>
          <p:nvPr>
            <p:ph type="body" idx="1"/>
          </p:nvPr>
        </p:nvSpPr>
        <p:spPr>
          <a:xfrm>
            <a:off x="650239" y="1497224"/>
            <a:ext cx="11704322" cy="7215542"/>
          </a:xfrm>
          <a:prstGeom prst="rect">
            <a:avLst/>
          </a:prstGeom>
        </p:spPr>
        <p:txBody>
          <a:bodyPr/>
          <a:lstStyle/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문서 분석의 첫 단계는 문서</a:t>
            </a:r>
            <a:r>
              <a:t>-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단어</a:t>
            </a:r>
            <a:r>
              <a:t>(document-term)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행렬 구성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문서</a:t>
            </a:r>
            <a:r>
              <a:t>(document)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와 단어</a:t>
            </a:r>
            <a:r>
              <a:t>(term)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간의 관계를 나타내는 매트릭스</a:t>
            </a:r>
          </a:p>
          <a:p>
            <a:pPr lvl="1" marL="862012" indent="-404812">
              <a:lnSpc>
                <a:spcPct val="120000"/>
              </a:lnSpc>
              <a:spcBef>
                <a:spcPts val="1700"/>
              </a:spcBef>
              <a:defRPr sz="3400"/>
            </a:pPr>
            <a:r>
              <a:t>행은 문서를 나타내고</a:t>
            </a:r>
            <a:r>
              <a:t>, </a:t>
            </a:r>
            <a:r>
              <a:t>열은 각 단어를 나타냄</a:t>
            </a:r>
          </a:p>
          <a:p>
            <a:pPr lvl="1" marL="862012" indent="-404812">
              <a:lnSpc>
                <a:spcPct val="120000"/>
              </a:lnSpc>
              <a:spcBef>
                <a:spcPts val="1700"/>
              </a:spcBef>
              <a:defRPr sz="3400"/>
            </a:pPr>
            <a:r>
              <a:t>단어의 발생 빈도수</a:t>
            </a:r>
            <a:r>
              <a:t>(term-frequency)</a:t>
            </a:r>
            <a:r>
              <a:t>를 나타냄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각 문서에 어떤 단어가 몇 번이나 등장하는지를 수치로   정리한 표</a:t>
            </a:r>
          </a:p>
          <a:p>
            <a:pPr marL="485775" indent="-485775">
              <a:lnSpc>
                <a:spcPct val="120000"/>
              </a:lnSpc>
              <a:spcBef>
                <a:spcPts val="1700"/>
              </a:spcBef>
              <a:defRPr sz="3400"/>
            </a:pPr>
            <a:r>
              <a:t>tm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패키지의 </a:t>
            </a:r>
            <a:r>
              <a:t>TermDocumentMatrix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함수</a:t>
            </a:r>
            <a:r>
              <a:t>: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단어</a:t>
            </a:r>
            <a:r>
              <a:t>-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문서 매트릭스 구하기</a:t>
            </a:r>
          </a:p>
        </p:txBody>
      </p:sp>
      <p:sp>
        <p:nvSpPr>
          <p:cNvPr id="1537" name="슬라이드 번호 개체 틀 4"/>
          <p:cNvSpPr txBox="1"/>
          <p:nvPr>
            <p:ph type="sldNum" sz="quarter" idx="2"/>
          </p:nvPr>
        </p:nvSpPr>
        <p:spPr>
          <a:xfrm>
            <a:off x="11915160" y="8882098"/>
            <a:ext cx="439400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12. 신경망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12. 신경망</a:t>
            </a:r>
          </a:p>
          <a:p>
            <a:pPr/>
            <a:r>
              <a:t>- 책 9~11장 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13. 인공지능 활용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13. 인공지능 활용</a:t>
            </a:r>
          </a:p>
          <a:p>
            <a:pPr/>
            <a:r>
              <a:t>- 책 12~14장-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기업의 상품 매출을 높이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기업의 상품 매출을 높이기</a:t>
            </a:r>
          </a:p>
          <a:p>
            <a:pPr/>
            <a:r>
              <a:t>신용카드의 불법 이용 찾아내기</a:t>
            </a:r>
          </a:p>
          <a:p>
            <a:pPr/>
            <a:r>
              <a:t>은행 대출의 부도율 줄이기</a:t>
            </a:r>
          </a:p>
          <a:p>
            <a:pPr/>
            <a:r>
              <a:t>기존 고객의 이탈 방지</a:t>
            </a:r>
          </a:p>
        </p:txBody>
      </p:sp>
      <p:sp>
        <p:nvSpPr>
          <p:cNvPr id="344" name="슬라이드 번호"/>
          <p:cNvSpPr txBox="1"/>
          <p:nvPr>
            <p:ph type="sldNum" sz="quarter" idx="2"/>
          </p:nvPr>
        </p:nvSpPr>
        <p:spPr>
          <a:xfrm>
            <a:off x="12236819" y="9192826"/>
            <a:ext cx="4219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슬라이드 번호"/>
          <p:cNvSpPr txBox="1"/>
          <p:nvPr>
            <p:ph type="sldNum" sz="quarter" idx="2"/>
          </p:nvPr>
        </p:nvSpPr>
        <p:spPr>
          <a:xfrm>
            <a:off x="12245480" y="9192826"/>
            <a:ext cx="40459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49" name="표"/>
          <p:cNvGraphicFramePr/>
          <p:nvPr/>
        </p:nvGraphicFramePr>
        <p:xfrm>
          <a:off x="2721979" y="2864736"/>
          <a:ext cx="7560842" cy="50704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796636"/>
                <a:gridCol w="5764204"/>
              </a:tblGrid>
              <a:tr h="216023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응용 예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21361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마케팅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 중심 맞춤형 마케팅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고객의 정교한 세분화 분석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 관계 관리</a:t>
                      </a:r>
                      <a:r>
                        <a:t>(CRM)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 고객 이탈 예방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1361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경영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기업 경영에 필요한 데이터 기반의 의사결정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분석을 통해 새로운 서비스 발굴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업무 처리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생산 프로세스의 효율화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비즈니스 인텔리전스</a:t>
                      </a:r>
                      <a:r>
                        <a:t>(Business Intelligence)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21361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금융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보험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개인이나 기업의 신용 평가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신용 카드 부정 거래 검출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사기성 보험 청구 판별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1361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건강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병원 임상 연구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의료 보험 청구 데이터의 전자화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 건강 데이터 수집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 스마트폰으로 수집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개인의 질병 예측 및 맞춤형 신약 개발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슬라이드 번호"/>
          <p:cNvSpPr txBox="1"/>
          <p:nvPr>
            <p:ph type="sldNum" sz="quarter" idx="2"/>
          </p:nvPr>
        </p:nvSpPr>
        <p:spPr>
          <a:xfrm>
            <a:off x="12234164" y="9192826"/>
            <a:ext cx="427229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54" name="표"/>
          <p:cNvGraphicFramePr/>
          <p:nvPr/>
        </p:nvGraphicFramePr>
        <p:xfrm>
          <a:off x="2483080" y="2483102"/>
          <a:ext cx="8308001" cy="59568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971160"/>
                <a:gridCol w="6324140"/>
              </a:tblGrid>
              <a:tr h="45809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응용 예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383699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안전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재난 예방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사회 안전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테러 예측 및 예방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강력 범죄 발생 패턴 분석</a:t>
                      </a:r>
                      <a:r>
                        <a:t>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후 경찰관 배치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자연 재해 예측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가뭄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홍수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기후 변화 등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69666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제조업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사용 제품에서 실제 활용 데이터 수집</a:t>
                      </a:r>
                    </a:p>
                    <a:p>
                      <a:pPr algn="l" defTabSz="914400">
                        <a:lnSpc>
                          <a:spcPts val="3000"/>
                        </a:lnSpc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항공기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자동차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선박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철도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모바일 폰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ICT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장비</a:t>
                      </a:r>
                      <a:r>
                        <a:t>(PC,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센서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네트워크 라우터 등</a:t>
                      </a:r>
                      <a:r>
                        <a:t>)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정보 수집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369666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에너지 관리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스마트 그리드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전기 에너지의 효과적 생산과 분배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전기 장치에 스마트 미터기 부착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스마트 워터 그리드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농업용 물의 수급 관리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69666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추천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다양한 추천 서비스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영화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음악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도서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뉴스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중매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개인의 수준별 맞춤형 교육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실시간 서비스로 진화하고 있음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데이터 비즈니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비즈니스</a:t>
            </a:r>
          </a:p>
        </p:txBody>
      </p:sp>
      <p:sp>
        <p:nvSpPr>
          <p:cNvPr id="357" name="해외: 구글, 아마존, 애플, 페이스북, 트위터 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해외: 구글, 아마존, 애플, 페이스북, 트위터 등</a:t>
            </a:r>
          </a:p>
          <a:p>
            <a:pPr/>
            <a:r>
              <a:t>국내: 네이버, 다음 카카오 등</a:t>
            </a:r>
          </a:p>
          <a:p>
            <a:pPr lvl="1">
              <a:buBlip>
                <a:blip r:embed="rId2"/>
              </a:buBlip>
            </a:pPr>
            <a:r>
              <a:t>데이터 분석을 하는 기업 vs 하지 않는 기업</a:t>
            </a:r>
          </a:p>
        </p:txBody>
      </p:sp>
      <p:sp>
        <p:nvSpPr>
          <p:cNvPr id="358" name="슬라이드 번호"/>
          <p:cNvSpPr txBox="1"/>
          <p:nvPr>
            <p:ph type="sldNum" sz="quarter" idx="2"/>
          </p:nvPr>
        </p:nvSpPr>
        <p:spPr>
          <a:xfrm>
            <a:off x="12236819" y="9192826"/>
            <a:ext cx="4219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. 빅데이터분석 성공요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A. 빅데이터분석 성공요인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332" y="1250698"/>
            <a:ext cx="11966136" cy="725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ree Econom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Economics</a:t>
            </a:r>
          </a:p>
        </p:txBody>
      </p:sp>
      <p:sp>
        <p:nvSpPr>
          <p:cNvPr id="36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슬라이드 번호"/>
          <p:cNvSpPr txBox="1"/>
          <p:nvPr>
            <p:ph type="sldNum" sz="quarter" idx="2"/>
          </p:nvPr>
        </p:nvSpPr>
        <p:spPr>
          <a:xfrm>
            <a:off x="12263222" y="9192826"/>
            <a:ext cx="36911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" y="3695700"/>
            <a:ext cx="10160000" cy="261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실패 요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실패 요인</a:t>
            </a:r>
          </a:p>
        </p:txBody>
      </p:sp>
      <p:sp>
        <p:nvSpPr>
          <p:cNvPr id="369" name="프라이버시 침해 대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프라이버시 침해 대책</a:t>
            </a:r>
          </a:p>
          <a:p>
            <a:pPr/>
            <a:r>
              <a:t>처리해야 할 데이터의 폭증으로 많은 비용과 노력</a:t>
            </a:r>
          </a:p>
          <a:p>
            <a:pPr/>
            <a:r>
              <a:t>가정과 추론, 인과관계 분석, 의사결정은  결국 사람이 개입하여 함 (도메인 전문가의 역할)</a:t>
            </a:r>
          </a:p>
        </p:txBody>
      </p:sp>
      <p:sp>
        <p:nvSpPr>
          <p:cNvPr id="370" name="슬라이드 번호"/>
          <p:cNvSpPr txBox="1"/>
          <p:nvPr>
            <p:ph type="sldNum" sz="quarter" idx="2"/>
          </p:nvPr>
        </p:nvSpPr>
        <p:spPr>
          <a:xfrm>
            <a:off x="12241149" y="9192826"/>
            <a:ext cx="413259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. 빅데이터의 속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C. 빅데이터의 속성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데이터의 종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데이터의 종류</a:t>
            </a:r>
          </a:p>
        </p:txBody>
      </p:sp>
      <p:sp>
        <p:nvSpPr>
          <p:cNvPr id="375" name="슬라이드 번호"/>
          <p:cNvSpPr txBox="1"/>
          <p:nvPr>
            <p:ph type="sldNum" sz="quarter" idx="2"/>
          </p:nvPr>
        </p:nvSpPr>
        <p:spPr>
          <a:xfrm>
            <a:off x="12235701" y="9192826"/>
            <a:ext cx="4241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76" name="표"/>
          <p:cNvGraphicFramePr/>
          <p:nvPr/>
        </p:nvGraphicFramePr>
        <p:xfrm>
          <a:off x="1616099" y="2615976"/>
          <a:ext cx="9785302" cy="69491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19882"/>
                <a:gridCol w="7352718"/>
              </a:tblGrid>
              <a:tr h="547810">
                <a:tc>
                  <a:txBody>
                    <a:bodyPr/>
                    <a:lstStyle/>
                    <a:p>
                      <a:pPr defTabSz="914400"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내용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148216">
                <a:tc>
                  <a:txBody>
                    <a:bodyPr/>
                    <a:lstStyle/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정형</a:t>
                      </a:r>
                    </a:p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(structured)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데이터의 포맷이 정해져 있는 데이터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서식이 정해진 데이터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엑셀의 표 등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CSV(comma separated value)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파일과 같이 포맷이    일정한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2130418">
                <a:tc>
                  <a:txBody>
                    <a:bodyPr/>
                    <a:lstStyle/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비정형</a:t>
                      </a:r>
                    </a:p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(unstructured)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미리 정해진 포맷을 가지지 않는 데이터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블로그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트위터 데이터 등 임의의 문장 등으로 구성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오디오나 비디오 데이터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인기도를 수치화 한 데이터</a:t>
                      </a:r>
                      <a:r>
                        <a:t>(datafication)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2130418">
                <a:tc>
                  <a:txBody>
                    <a:bodyPr/>
                    <a:lstStyle/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반정형</a:t>
                      </a:r>
                    </a:p>
                    <a:p>
                      <a:pPr defTabSz="914400">
                        <a:lnSpc>
                          <a:spcPts val="2800"/>
                        </a:lnSpc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(semi-structured)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내부에는 논리적인 형식을 가지고 있으나 외형상으로는 데이터 포맷이 정형 데이터처럼 완전하게 정의되어 있지는 않은 데이터</a:t>
                      </a:r>
                    </a:p>
                    <a:p>
                      <a:pPr marL="285750" indent="-285750" algn="l" defTabSz="914400">
                        <a:lnSpc>
                          <a:spcPts val="2800"/>
                        </a:lnSpc>
                        <a:buSzPct val="100000"/>
                        <a:buFont typeface="Arial"/>
                        <a:buChar char="•"/>
                        <a:defRPr sz="17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센서 데이터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시간대별로 웹 사용자의 기록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슬라이드 번호"/>
          <p:cNvSpPr txBox="1"/>
          <p:nvPr>
            <p:ph type="sldNum" sz="quarter" idx="2"/>
          </p:nvPr>
        </p:nvSpPr>
        <p:spPr>
          <a:xfrm>
            <a:off x="12244921" y="9192826"/>
            <a:ext cx="40571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81" name="표"/>
          <p:cNvGraphicFramePr/>
          <p:nvPr/>
        </p:nvGraphicFramePr>
        <p:xfrm>
          <a:off x="1501361" y="1528070"/>
          <a:ext cx="10014778" cy="67101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943127"/>
                <a:gridCol w="6058950"/>
              </a:tblGrid>
              <a:tr h="699735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종류 예시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비즈니스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웹 서비스 활동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매출 기록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거래 내역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웹 로그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 정보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소셜 네트워크 활동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다양한 </a:t>
                      </a:r>
                      <a:r>
                        <a:t>SNS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공공 기관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공공 인프라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기상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예산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회의 자료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과학 기술 연구 활동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연구 실험 및 측정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각종 센서 장비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센서 데이터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빛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소리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바람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해양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지질 등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99620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형태별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숫자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텍스트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오디오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비디오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데이터 타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타입</a:t>
            </a:r>
          </a:p>
        </p:txBody>
      </p:sp>
      <p:sp>
        <p:nvSpPr>
          <p:cNvPr id="38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슬라이드 번호"/>
          <p:cNvSpPr txBox="1"/>
          <p:nvPr>
            <p:ph type="sldNum" sz="quarter" idx="2"/>
          </p:nvPr>
        </p:nvSpPr>
        <p:spPr>
          <a:xfrm>
            <a:off x="12236539" y="9192826"/>
            <a:ext cx="4224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86" name="표"/>
          <p:cNvGraphicFramePr/>
          <p:nvPr/>
        </p:nvGraphicFramePr>
        <p:xfrm>
          <a:off x="1796842" y="3149722"/>
          <a:ext cx="9586301" cy="50170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370605"/>
                <a:gridCol w="7202993"/>
              </a:tblGrid>
              <a:tr h="569765">
                <a:tc>
                  <a:txBody>
                    <a:bodyPr/>
                    <a:lstStyle/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내용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744299">
                <a:tc>
                  <a:txBody>
                    <a:bodyPr/>
                    <a:lstStyle/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범주형</a:t>
                      </a:r>
                    </a:p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(categorical)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클래스를 구분할 때 사용하는 데이터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성별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국가명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요일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사람 이름 등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대부분 문자로 표현되지만 편의상 숫자로 대체하여 표현하기도 함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월요일</a:t>
                      </a:r>
                      <a:r>
                        <a:t>=1,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화요일</a:t>
                      </a:r>
                      <a:r>
                        <a:t>=2,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수요일</a:t>
                      </a:r>
                      <a:r>
                        <a:t>=3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등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60145">
                <a:tc>
                  <a:txBody>
                    <a:bodyPr/>
                    <a:lstStyle/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순서형</a:t>
                      </a:r>
                    </a:p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(ordinal)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순서가 의미를 가지는 데이터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옷 사이즈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달력의 </a:t>
                      </a:r>
                      <a:r>
                        <a:t>1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일</a:t>
                      </a:r>
                      <a:r>
                        <a:t>, 2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일</a:t>
                      </a:r>
                      <a:r>
                        <a:t>, 3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일 등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덧셈이나 뺄셈이 의미가 없음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360145">
                <a:tc>
                  <a:txBody>
                    <a:bodyPr/>
                    <a:lstStyle/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연속형</a:t>
                      </a:r>
                    </a:p>
                    <a:p>
                      <a:pPr defTabSz="914400"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(continuous)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숫자의 값이 어떤 의미를 가지는 데이터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무게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길이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온도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압력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속도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화폐 등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덧셈</a:t>
                      </a:r>
                      <a:r>
                        <a:t>,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뺄셈 같은 산술 연산 가능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슬라이드 번호"/>
          <p:cNvSpPr txBox="1"/>
          <p:nvPr>
            <p:ph type="sldNum" sz="quarter" idx="2"/>
          </p:nvPr>
        </p:nvSpPr>
        <p:spPr>
          <a:xfrm>
            <a:off x="12245201" y="9192826"/>
            <a:ext cx="4051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91" name="표"/>
          <p:cNvGraphicFramePr/>
          <p:nvPr/>
        </p:nvGraphicFramePr>
        <p:xfrm>
          <a:off x="1119448" y="1037316"/>
          <a:ext cx="10778604" cy="765221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3742"/>
                <a:gridCol w="3916080"/>
                <a:gridCol w="3916080"/>
              </a:tblGrid>
              <a:tr h="543592"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116573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CSV
(comma-separated values)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분석에서 가장 많이 사용하는 서식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텍스트 형태의 데이터를    콤마로 구분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평탄한</a:t>
                      </a:r>
                      <a:r>
                        <a:t>(flat)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포맷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“Hong GilDong”,172.3,63.46,“Seoul“
“Jeong Mingsu”,183.5,74.53,"Seattle“
“Kim Cheolsu”,165.3,45.78,"Phoenix“
“Park Yeonghui”,162.7,55.32,"Boston“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2710612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XML
(Extensible Markup Language)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웹 페이지를 표시하는데    가장 널리 사용됨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체계적인 구조의 데이터를 표시</a:t>
                      </a: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key-value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&lt;xml&gt;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&lt;information&gt;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&lt;date&gt; 2014.06.02.&lt;/date&gt;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&lt;title&gt;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사이언스</a:t>
                      </a:r>
                      <a:r>
                        <a:t>&lt;/title&gt;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&lt;author&gt;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홍 길동</a:t>
                      </a:r>
                      <a:r>
                        <a:t>&lt;/author&gt;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&lt;/information&gt;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...</a:t>
                      </a:r>
                    </a:p>
                    <a:p>
                      <a:pPr algn="l"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&lt;/xml&gt;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2308188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JSON
(JavaScript Object Notation)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자바 스크립트 프로그램이 다루기 쉽게 만든 데이터   포맷으로 널리 사용됨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buSzPct val="100000"/>
                        <a:buFont typeface="Arial"/>
                        <a:buChar char="•"/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JSON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은 </a:t>
                      </a:r>
                      <a:r>
                        <a:t>XML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에 비해 매우 간단한 포맷을 가짐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{
“information”: [
{ “date”:“2014.06.02.”, “title”:“Data Science”},
...
]
}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슬라이드 번호"/>
          <p:cNvSpPr txBox="1"/>
          <p:nvPr>
            <p:ph type="sldNum" sz="quarter" idx="2"/>
          </p:nvPr>
        </p:nvSpPr>
        <p:spPr>
          <a:xfrm>
            <a:off x="12233885" y="9192826"/>
            <a:ext cx="42778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96" name="표"/>
          <p:cNvGraphicFramePr/>
          <p:nvPr/>
        </p:nvGraphicFramePr>
        <p:xfrm>
          <a:off x="1356415" y="1052838"/>
          <a:ext cx="10304670" cy="76505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993792"/>
                <a:gridCol w="8298176"/>
              </a:tblGrid>
              <a:tr h="467360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873410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스트리밍</a:t>
                      </a:r>
                      <a:r>
                        <a:t> </a:t>
                      </a:r>
                    </a:p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모바일 서비스와 게임 등 실시간 스트리밍 데이터 분석이 점차 중요해짐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향후 </a:t>
                      </a:r>
                      <a:r>
                        <a:t>IoT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 활성화로 분석 대상이 더욱 증대될 것임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데이터의 양이 너무 많을 때는 적절한 샘플링 방법 고려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대용량 데이터 분석에 적합한 방법 사용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2731515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병렬 처리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대용량 데이터 분석 방법으로 </a:t>
                      </a:r>
                      <a:r>
                        <a:t>MPP(Massively Parallel Processing)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시스템 활용함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MPP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는 병행 처리가 가능하도록 비교적 저가의 다수의 서버에 데이터를   분산 처리함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다수 서버의 분산 구조는 </a:t>
                      </a:r>
                      <a:r>
                        <a:t>RDB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 일관성 보장이 어려워짐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각각의 독자적인 데이터 준비과정은 각 데이터를 담당하는 분산 서버에서 처리하는 것이 편리한 경우가 많음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2575636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데이터베이스 내 </a:t>
                      </a:r>
                    </a:p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처리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인</a:t>
                      </a:r>
                      <a:r>
                        <a:t>-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데이터베이스 분석</a:t>
                      </a:r>
                      <a:r>
                        <a:t>(in-database analytics)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은 데이터를 분석용 컴퓨터로 불러오는 것이 아니라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데이터가 있는 컴퓨터에서 바로 분석을 수행하는 것을 의미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ETL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방식을 개선한 것으로 대량의 데이터를 이동하지 않아도 되므로 처리 시간과 비용 절감 가능</a:t>
                      </a:r>
                    </a:p>
                    <a:p>
                      <a:pPr marL="285750" indent="-285750" algn="l" defTabSz="914400">
                        <a:spcBef>
                          <a:spcPts val="800"/>
                        </a:spcBef>
                        <a:buSzPct val="100000"/>
                        <a:buFont typeface="Arial"/>
                        <a:buChar char="•"/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인</a:t>
                      </a:r>
                      <a:r>
                        <a:t>-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메모리 분석</a:t>
                      </a:r>
                      <a:r>
                        <a:t>(in-memory)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은 데이터가 들어있는 메모리 내에서 직접      분석을 수행하는 방식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슬라이드 번호"/>
          <p:cNvSpPr txBox="1"/>
          <p:nvPr>
            <p:ph type="sldNum" sz="quarter" idx="2"/>
          </p:nvPr>
        </p:nvSpPr>
        <p:spPr>
          <a:xfrm>
            <a:off x="12236539" y="9192826"/>
            <a:ext cx="4224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01" name="표"/>
          <p:cNvGraphicFramePr/>
          <p:nvPr/>
        </p:nvGraphicFramePr>
        <p:xfrm>
          <a:off x="1543914" y="1364870"/>
          <a:ext cx="10127683" cy="766082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866830"/>
                <a:gridCol w="8248152"/>
              </a:tblGrid>
              <a:tr h="500093"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7148034">
                <a:tc>
                  <a:txBody>
                    <a:bodyPr/>
                    <a:lstStyle/>
                    <a:p>
                      <a:pPr defTabSz="914400"/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NoSQL
(Not-Only SQL)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처리해야 할 데이터의 용량이 늘어나면서 확장성과 비용을 고려하여 등장하게 됨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빅데이터 분석에서는 주로 데이터 </a:t>
                      </a:r>
                      <a:r>
                        <a:t>“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읽기</a:t>
                      </a:r>
                      <a:r>
                        <a:t>”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작업만 이루어지는 경우가 많음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데이터의 일관성보다는 빠른 접근성</a:t>
                      </a:r>
                      <a:r>
                        <a:t>(availability)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 충족이 더 중요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사이즈가 점점 커지는 문제를 해결하는데</a:t>
                      </a:r>
                      <a:r>
                        <a:t>(scalability) NoSQL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구조가 관심을 끌게 됨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NoSQL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은 텍스트 문서</a:t>
                      </a:r>
                      <a:r>
                        <a:t>, key-value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두 항목으로 구성된 임의의 값의 조합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오디오나 비디오 데이터 등 임의의 서식을 담을 수 있게 다양한 제품이 소개됨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가장 대표적인 </a:t>
                      </a:r>
                      <a:r>
                        <a:t>NoSQL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타입은 </a:t>
                      </a:r>
                      <a:r>
                        <a:t>key-value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형식으로 아마존의 </a:t>
                      </a:r>
                      <a:r>
                        <a:t>Dynamo,     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아파치의</a:t>
                      </a:r>
                      <a:r>
                        <a:t>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카산드라</a:t>
                      </a:r>
                      <a:r>
                        <a:t>(Casandra),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인</a:t>
                      </a:r>
                      <a:r>
                        <a:t>-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메모리 구조에서 사용하는 </a:t>
                      </a:r>
                      <a:r>
                        <a:t>Redis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가 있음</a:t>
                      </a:r>
                      <a:endParaRPr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key-value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형식에서 </a:t>
                      </a:r>
                      <a:r>
                        <a:t>value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부분에 </a:t>
                      </a:r>
                      <a:r>
                        <a:t>xml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문서나 바이너리 파일 등 임의의 파일도 가능함</a:t>
                      </a:r>
                      <a:r>
                        <a:t>. value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내용 검색이 불편한 것이 단점임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Font typeface="Arial"/>
                        <a:buChar char="•"/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비정형 문서 타입 처리용 </a:t>
                      </a:r>
                      <a:r>
                        <a:t>NoSQL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로는 </a:t>
                      </a:r>
                      <a:r>
                        <a:t>MongoDB, Couchbase, Google Cloud Datastore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등이 있음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현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현재</a:t>
            </a:r>
          </a:p>
        </p:txBody>
      </p:sp>
      <p:sp>
        <p:nvSpPr>
          <p:cNvPr id="229" name="슬라이드 번호"/>
          <p:cNvSpPr txBox="1"/>
          <p:nvPr>
            <p:ph type="sldNum" sz="quarter" idx="2"/>
          </p:nvPr>
        </p:nvSpPr>
        <p:spPr>
          <a:xfrm>
            <a:off x="12310580" y="9192826"/>
            <a:ext cx="27439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C008D832-6DC7-42D4-A6A2-0BA6D9266876.png" descr="C008D832-6DC7-42D4-A6A2-0BA6D92668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616" y="2572729"/>
            <a:ext cx="8361568" cy="6335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데이터 수집 이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수집 이슈</a:t>
            </a:r>
          </a:p>
        </p:txBody>
      </p:sp>
      <p:sp>
        <p:nvSpPr>
          <p:cNvPr id="404" name="수집 가능 여부  (보유 기관의 데이터 정책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수집 가능 여부  (보유 기관의 데이터 정책)</a:t>
            </a:r>
          </a:p>
          <a:p>
            <a:pPr/>
            <a:r>
              <a:t>수집 주기 (일회성, 한시간/하루/한달에 한번 등)</a:t>
            </a:r>
          </a:p>
          <a:p>
            <a:pPr/>
            <a:r>
              <a:t>비용 (무료 또는 유상, 통신 비용 등)</a:t>
            </a:r>
          </a:p>
          <a:p>
            <a:pPr/>
            <a:r>
              <a:t>데이터 포맷 변경, 호환성, 처리 비용</a:t>
            </a:r>
          </a:p>
          <a:p>
            <a:pPr/>
            <a:r>
              <a:t>정답 데이터 셋 확보 여부</a:t>
            </a:r>
          </a:p>
        </p:txBody>
      </p:sp>
      <p:sp>
        <p:nvSpPr>
          <p:cNvPr id="405" name="슬라이드 번호"/>
          <p:cNvSpPr txBox="1"/>
          <p:nvPr>
            <p:ph type="sldNum" sz="quarter" idx="2"/>
          </p:nvPr>
        </p:nvSpPr>
        <p:spPr>
          <a:xfrm>
            <a:off x="12221312" y="9192826"/>
            <a:ext cx="45293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데이터 수집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053388">
              <a:defRPr sz="3564"/>
            </a:pPr>
            <a:r>
              <a:t>데이터</a:t>
            </a:r>
            <a:r>
              <a:t> </a:t>
            </a:r>
            <a:r>
              <a:t>수집 방법</a:t>
            </a:r>
          </a:p>
        </p:txBody>
      </p:sp>
      <p:sp>
        <p:nvSpPr>
          <p:cNvPr id="408" name="슬라이드 번호"/>
          <p:cNvSpPr txBox="1"/>
          <p:nvPr>
            <p:ph type="sldNum" sz="quarter" idx="2"/>
          </p:nvPr>
        </p:nvSpPr>
        <p:spPr>
          <a:xfrm>
            <a:off x="12014044" y="8882098"/>
            <a:ext cx="340516" cy="327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9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3887" y="2770699"/>
            <a:ext cx="2031351" cy="2559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3.pdf" descr="imag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3039" y="2917003"/>
            <a:ext cx="2186107" cy="2266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그룹"/>
          <p:cNvGrpSpPr/>
          <p:nvPr/>
        </p:nvGrpSpPr>
        <p:grpSpPr>
          <a:xfrm>
            <a:off x="5068640" y="4671460"/>
            <a:ext cx="2836968" cy="1024581"/>
            <a:chOff x="0" y="0"/>
            <a:chExt cx="2836966" cy="1024579"/>
          </a:xfrm>
        </p:grpSpPr>
        <p:sp>
          <p:nvSpPr>
            <p:cNvPr id="411" name="도형"/>
            <p:cNvSpPr/>
            <p:nvPr/>
          </p:nvSpPr>
          <p:spPr>
            <a:xfrm>
              <a:off x="0" y="0"/>
              <a:ext cx="2836967" cy="102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9" fill="norm" stroke="1" extrusionOk="0">
                  <a:moveTo>
                    <a:pt x="21297" y="0"/>
                  </a:moveTo>
                  <a:lnTo>
                    <a:pt x="21600" y="9076"/>
                  </a:lnTo>
                  <a:lnTo>
                    <a:pt x="21260" y="9076"/>
                  </a:lnTo>
                  <a:cubicBezTo>
                    <a:pt x="19409" y="16937"/>
                    <a:pt x="15369" y="21600"/>
                    <a:pt x="11136" y="20762"/>
                  </a:cubicBezTo>
                  <a:cubicBezTo>
                    <a:pt x="14668" y="20063"/>
                    <a:pt x="17766" y="15634"/>
                    <a:pt x="19309" y="9076"/>
                  </a:cubicBezTo>
                  <a:lnTo>
                    <a:pt x="18969" y="9076"/>
                  </a:lnTo>
                  <a:close/>
                  <a:moveTo>
                    <a:pt x="10161" y="20858"/>
                  </a:moveTo>
                  <a:cubicBezTo>
                    <a:pt x="4549" y="20858"/>
                    <a:pt x="0" y="11520"/>
                    <a:pt x="0" y="0"/>
                  </a:cubicBezTo>
                  <a:lnTo>
                    <a:pt x="1950" y="0"/>
                  </a:lnTo>
                  <a:cubicBezTo>
                    <a:pt x="1950" y="11520"/>
                    <a:pt x="6499" y="20858"/>
                    <a:pt x="12111" y="208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AC9FF"/>
                </a:gs>
                <a:gs pos="35000">
                  <a:srgbClr val="B7D8FF"/>
                </a:gs>
                <a:gs pos="100000">
                  <a:srgbClr val="E4F0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2" name="도형"/>
            <p:cNvSpPr/>
            <p:nvPr/>
          </p:nvSpPr>
          <p:spPr>
            <a:xfrm>
              <a:off x="0" y="0"/>
              <a:ext cx="1590685" cy="102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2" y="21600"/>
                  </a:moveTo>
                  <a:cubicBezTo>
                    <a:pt x="8113" y="21600"/>
                    <a:pt x="0" y="11929"/>
                    <a:pt x="0" y="0"/>
                  </a:cubicBezTo>
                  <a:lnTo>
                    <a:pt x="3478" y="0"/>
                  </a:lnTo>
                  <a:cubicBezTo>
                    <a:pt x="3478" y="11929"/>
                    <a:pt x="11592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3" name="선"/>
            <p:cNvSpPr/>
            <p:nvPr/>
          </p:nvSpPr>
          <p:spPr>
            <a:xfrm>
              <a:off x="0" y="0"/>
              <a:ext cx="2836967" cy="102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36" y="21500"/>
                  </a:moveTo>
                  <a:cubicBezTo>
                    <a:pt x="14668" y="20777"/>
                    <a:pt x="17766" y="16189"/>
                    <a:pt x="19309" y="9399"/>
                  </a:cubicBezTo>
                  <a:lnTo>
                    <a:pt x="18969" y="9399"/>
                  </a:lnTo>
                  <a:lnTo>
                    <a:pt x="21297" y="0"/>
                  </a:lnTo>
                  <a:lnTo>
                    <a:pt x="21600" y="9399"/>
                  </a:lnTo>
                  <a:lnTo>
                    <a:pt x="21260" y="9399"/>
                  </a:lnTo>
                  <a:cubicBezTo>
                    <a:pt x="19564" y="16860"/>
                    <a:pt x="16009" y="21600"/>
                    <a:pt x="12111" y="21600"/>
                  </a:cubicBezTo>
                  <a:lnTo>
                    <a:pt x="10161" y="21600"/>
                  </a:lnTo>
                  <a:cubicBezTo>
                    <a:pt x="4549" y="21600"/>
                    <a:pt x="0" y="11929"/>
                    <a:pt x="0" y="0"/>
                  </a:cubicBezTo>
                  <a:lnTo>
                    <a:pt x="1950" y="0"/>
                  </a:lnTo>
                  <a:cubicBezTo>
                    <a:pt x="1950" y="11929"/>
                    <a:pt x="6499" y="21600"/>
                    <a:pt x="12111" y="21600"/>
                  </a:cubicBezTo>
                </a:path>
              </a:pathLst>
            </a:custGeom>
            <a:noFill/>
            <a:ln w="12700" cap="flat">
              <a:solidFill>
                <a:srgbClr val="007BB5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418" name="그룹"/>
          <p:cNvGrpSpPr/>
          <p:nvPr/>
        </p:nvGrpSpPr>
        <p:grpSpPr>
          <a:xfrm>
            <a:off x="5047987" y="2689367"/>
            <a:ext cx="2836967" cy="1024581"/>
            <a:chOff x="0" y="0"/>
            <a:chExt cx="2836966" cy="1024580"/>
          </a:xfrm>
        </p:grpSpPr>
        <p:sp>
          <p:nvSpPr>
            <p:cNvPr id="415" name="도형"/>
            <p:cNvSpPr/>
            <p:nvPr/>
          </p:nvSpPr>
          <p:spPr>
            <a:xfrm rot="10800000">
              <a:off x="0" y="-1"/>
              <a:ext cx="2836967" cy="102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9" fill="norm" stroke="1" extrusionOk="0">
                  <a:moveTo>
                    <a:pt x="21297" y="0"/>
                  </a:moveTo>
                  <a:lnTo>
                    <a:pt x="21600" y="9076"/>
                  </a:lnTo>
                  <a:lnTo>
                    <a:pt x="21260" y="9076"/>
                  </a:lnTo>
                  <a:cubicBezTo>
                    <a:pt x="19409" y="16937"/>
                    <a:pt x="15369" y="21600"/>
                    <a:pt x="11136" y="20762"/>
                  </a:cubicBezTo>
                  <a:cubicBezTo>
                    <a:pt x="14668" y="20063"/>
                    <a:pt x="17766" y="15634"/>
                    <a:pt x="19309" y="9076"/>
                  </a:cubicBezTo>
                  <a:lnTo>
                    <a:pt x="18969" y="9076"/>
                  </a:lnTo>
                  <a:close/>
                  <a:moveTo>
                    <a:pt x="10161" y="20858"/>
                  </a:moveTo>
                  <a:cubicBezTo>
                    <a:pt x="4549" y="20858"/>
                    <a:pt x="0" y="11520"/>
                    <a:pt x="0" y="0"/>
                  </a:cubicBezTo>
                  <a:lnTo>
                    <a:pt x="1950" y="0"/>
                  </a:lnTo>
                  <a:cubicBezTo>
                    <a:pt x="1950" y="11520"/>
                    <a:pt x="6499" y="20858"/>
                    <a:pt x="12111" y="208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AC9FF"/>
                </a:gs>
                <a:gs pos="35000">
                  <a:srgbClr val="B7D8FF"/>
                </a:gs>
                <a:gs pos="100000">
                  <a:srgbClr val="E4F0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6" name="도형"/>
            <p:cNvSpPr/>
            <p:nvPr/>
          </p:nvSpPr>
          <p:spPr>
            <a:xfrm rot="10800000">
              <a:off x="1246282" y="23"/>
              <a:ext cx="1590685" cy="102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22" y="21600"/>
                  </a:moveTo>
                  <a:cubicBezTo>
                    <a:pt x="8113" y="21600"/>
                    <a:pt x="0" y="11929"/>
                    <a:pt x="0" y="0"/>
                  </a:cubicBezTo>
                  <a:lnTo>
                    <a:pt x="3478" y="0"/>
                  </a:lnTo>
                  <a:cubicBezTo>
                    <a:pt x="3478" y="11929"/>
                    <a:pt x="11592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7" name="선"/>
            <p:cNvSpPr/>
            <p:nvPr/>
          </p:nvSpPr>
          <p:spPr>
            <a:xfrm rot="10800000">
              <a:off x="0" y="23"/>
              <a:ext cx="2836967" cy="102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36" y="21500"/>
                  </a:moveTo>
                  <a:cubicBezTo>
                    <a:pt x="14668" y="20777"/>
                    <a:pt x="17766" y="16189"/>
                    <a:pt x="19309" y="9399"/>
                  </a:cubicBezTo>
                  <a:lnTo>
                    <a:pt x="18969" y="9399"/>
                  </a:lnTo>
                  <a:lnTo>
                    <a:pt x="21297" y="0"/>
                  </a:lnTo>
                  <a:lnTo>
                    <a:pt x="21600" y="9399"/>
                  </a:lnTo>
                  <a:lnTo>
                    <a:pt x="21260" y="9399"/>
                  </a:lnTo>
                  <a:cubicBezTo>
                    <a:pt x="19564" y="16860"/>
                    <a:pt x="16009" y="21600"/>
                    <a:pt x="12111" y="21600"/>
                  </a:cubicBezTo>
                  <a:lnTo>
                    <a:pt x="10161" y="21600"/>
                  </a:lnTo>
                  <a:cubicBezTo>
                    <a:pt x="4549" y="21600"/>
                    <a:pt x="0" y="11929"/>
                    <a:pt x="0" y="0"/>
                  </a:cubicBezTo>
                  <a:lnTo>
                    <a:pt x="1950" y="0"/>
                  </a:lnTo>
                  <a:cubicBezTo>
                    <a:pt x="1950" y="11929"/>
                    <a:pt x="6499" y="21600"/>
                    <a:pt x="12111" y="21600"/>
                  </a:cubicBezTo>
                </a:path>
              </a:pathLst>
            </a:custGeom>
            <a:noFill/>
            <a:ln w="12700" cap="flat">
              <a:solidFill>
                <a:srgbClr val="007BB5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1" baseline="-20250" sz="2400">
                  <a:ln w="29633">
                    <a:solidFill>
                      <a:srgbClr val="018CCB"/>
                    </a:solidFill>
                  </a:ln>
                  <a:solidFill>
                    <a:srgbClr val="85D9FE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41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9364" y="1189990"/>
            <a:ext cx="841249" cy="137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5.pdf" descr="image5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6938" y="5388857"/>
            <a:ext cx="1127591" cy="940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6.pdf" descr="image6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94072" y="5286445"/>
            <a:ext cx="858968" cy="1255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7.pdf" descr="image7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39929" y="5696018"/>
            <a:ext cx="1339676" cy="122237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직접 전달"/>
          <p:cNvSpPr txBox="1"/>
          <p:nvPr/>
        </p:nvSpPr>
        <p:spPr>
          <a:xfrm>
            <a:off x="6476629" y="2233274"/>
            <a:ext cx="1331349" cy="56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2025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직접 전달</a:t>
            </a:r>
          </a:p>
        </p:txBody>
      </p:sp>
      <p:sp>
        <p:nvSpPr>
          <p:cNvPr id="424" name="웹 사이트"/>
          <p:cNvSpPr txBox="1"/>
          <p:nvPr/>
        </p:nvSpPr>
        <p:spPr>
          <a:xfrm>
            <a:off x="4146938" y="6333767"/>
            <a:ext cx="1331349" cy="56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2025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웹 사이트</a:t>
            </a:r>
          </a:p>
        </p:txBody>
      </p:sp>
      <p:sp>
        <p:nvSpPr>
          <p:cNvPr id="425" name="FTP"/>
          <p:cNvSpPr txBox="1"/>
          <p:nvPr/>
        </p:nvSpPr>
        <p:spPr>
          <a:xfrm>
            <a:off x="6297575" y="6721415"/>
            <a:ext cx="1013137" cy="519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FTP</a:t>
            </a:r>
          </a:p>
        </p:txBody>
      </p:sp>
      <p:sp>
        <p:nvSpPr>
          <p:cNvPr id="426" name="API"/>
          <p:cNvSpPr txBox="1"/>
          <p:nvPr/>
        </p:nvSpPr>
        <p:spPr>
          <a:xfrm>
            <a:off x="8060230" y="6453610"/>
            <a:ext cx="708765" cy="519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API</a:t>
            </a:r>
          </a:p>
        </p:txBody>
      </p:sp>
      <p:pic>
        <p:nvPicPr>
          <p:cNvPr id="427" name="image8.pdf" descr="image8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81975" y="7145672"/>
            <a:ext cx="1086834" cy="1868935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도형"/>
          <p:cNvSpPr/>
          <p:nvPr/>
        </p:nvSpPr>
        <p:spPr>
          <a:xfrm rot="2159030">
            <a:off x="8676864" y="6909403"/>
            <a:ext cx="1096322" cy="50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314" y="5400"/>
                </a:lnTo>
                <a:lnTo>
                  <a:pt x="314" y="16200"/>
                </a:lnTo>
                <a:lnTo>
                  <a:pt x="0" y="16200"/>
                </a:lnTo>
                <a:close/>
                <a:moveTo>
                  <a:pt x="627" y="5400"/>
                </a:moveTo>
                <a:lnTo>
                  <a:pt x="1254" y="5400"/>
                </a:lnTo>
                <a:lnTo>
                  <a:pt x="1254" y="16200"/>
                </a:lnTo>
                <a:lnTo>
                  <a:pt x="627" y="16200"/>
                </a:lnTo>
                <a:close/>
                <a:moveTo>
                  <a:pt x="1568" y="5400"/>
                </a:moveTo>
                <a:lnTo>
                  <a:pt x="16583" y="5400"/>
                </a:lnTo>
                <a:lnTo>
                  <a:pt x="16583" y="0"/>
                </a:lnTo>
                <a:lnTo>
                  <a:pt x="21600" y="10800"/>
                </a:lnTo>
                <a:lnTo>
                  <a:pt x="16583" y="21600"/>
                </a:lnTo>
                <a:lnTo>
                  <a:pt x="16583" y="16200"/>
                </a:lnTo>
                <a:lnTo>
                  <a:pt x="1568" y="16200"/>
                </a:lnTo>
                <a:close/>
              </a:path>
            </a:pathLst>
          </a:custGeom>
          <a:gradFill>
            <a:gsLst>
              <a:gs pos="0">
                <a:srgbClr val="006796"/>
              </a:gs>
              <a:gs pos="80000">
                <a:srgbClr val="0088C5"/>
              </a:gs>
              <a:gs pos="100000">
                <a:srgbClr val="0088C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9" name="Crawling…"/>
          <p:cNvSpPr txBox="1"/>
          <p:nvPr/>
        </p:nvSpPr>
        <p:spPr>
          <a:xfrm>
            <a:off x="7884953" y="7512246"/>
            <a:ext cx="1927314" cy="13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  <a:r>
              <a:t>Crawling</a:t>
            </a:r>
          </a:p>
          <a:p>
            <a:pPr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  <a:r>
              <a:t>(automated: </a:t>
            </a:r>
          </a:p>
          <a:p>
            <a:pPr algn="l" defTabSz="1300480">
              <a:defRPr baseline="-20250" sz="2400">
                <a:latin typeface="Arial"/>
                <a:ea typeface="Arial"/>
                <a:cs typeface="Arial"/>
                <a:sym typeface="Arial"/>
              </a:defRPr>
            </a:pPr>
            <a:r>
              <a:t>SNS, Blog, Web)</a:t>
            </a:r>
          </a:p>
        </p:txBody>
      </p:sp>
      <p:pic>
        <p:nvPicPr>
          <p:cNvPr id="430" name="image9.png" descr="image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73752" y="7291732"/>
            <a:ext cx="1228938" cy="1228937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API: Application Program Interface"/>
          <p:cNvSpPr txBox="1"/>
          <p:nvPr/>
        </p:nvSpPr>
        <p:spPr>
          <a:xfrm>
            <a:off x="152894" y="9220764"/>
            <a:ext cx="2213444" cy="38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aseline="-20250" sz="1600">
                <a:latin typeface="Arial"/>
                <a:ea typeface="Arial"/>
                <a:cs typeface="Arial"/>
                <a:sym typeface="Arial"/>
              </a:defRPr>
            </a:pPr>
            <a:r>
              <a:t>API</a:t>
            </a:r>
            <a:r>
              <a:t>: A</a:t>
            </a:r>
            <a:r>
              <a:t>pplication </a:t>
            </a:r>
            <a:r>
              <a:t>P</a:t>
            </a:r>
            <a:r>
              <a:t>rogram </a:t>
            </a:r>
            <a:r>
              <a:t>I</a:t>
            </a:r>
            <a:r>
              <a:t>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okeMon 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PokeMon Go</a:t>
            </a:r>
          </a:p>
        </p:txBody>
      </p:sp>
      <p:sp>
        <p:nvSpPr>
          <p:cNvPr id="434" name="슬라이드 번호"/>
          <p:cNvSpPr txBox="1"/>
          <p:nvPr>
            <p:ph type="sldNum" sz="quarter" idx="2"/>
          </p:nvPr>
        </p:nvSpPr>
        <p:spPr>
          <a:xfrm>
            <a:off x="12235981" y="9192826"/>
            <a:ext cx="42359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텍스트"/>
          <p:cNvSpPr txBox="1"/>
          <p:nvPr/>
        </p:nvSpPr>
        <p:spPr>
          <a:xfrm>
            <a:off x="2120149" y="3126096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4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5010" y="2385988"/>
            <a:ext cx="7834780" cy="4407065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구글사가 이 게임을 만든 목적은 사용자의 평상시 동선을 파악하려는 것임 (사용자의 동의를 얻어)"/>
          <p:cNvSpPr txBox="1"/>
          <p:nvPr/>
        </p:nvSpPr>
        <p:spPr>
          <a:xfrm>
            <a:off x="1270000" y="7546764"/>
            <a:ext cx="10464800" cy="149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700"/>
            </a:pPr>
            <a:r>
              <a:t>구글사가 이 게임을 만든 목적은 사용자의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평상시 동선</a:t>
            </a:r>
            <a:r>
              <a:t>을 파악하려는 것임 (사용자의 동의를 얻어)</a:t>
            </a:r>
          </a:p>
        </p:txBody>
      </p:sp>
      <p:sp>
        <p:nvSpPr>
          <p:cNvPr id="438" name="텍스트"/>
          <p:cNvSpPr txBox="1"/>
          <p:nvPr/>
        </p:nvSpPr>
        <p:spPr>
          <a:xfrm>
            <a:off x="12235981" y="9192826"/>
            <a:ext cx="42359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2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fld id="{86CB4B4D-7CA3-9044-876B-883B54F8677D}" type="slidenum"/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신호와 정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신호와 정보</a:t>
            </a:r>
          </a:p>
        </p:txBody>
      </p:sp>
      <p:sp>
        <p:nvSpPr>
          <p:cNvPr id="441" name="신호(signal)로부터 정보(information) 수집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신호(signal)로부터 정보(information) 수집</a:t>
            </a:r>
          </a:p>
          <a:p>
            <a:pPr/>
            <a:r>
              <a:t>정보 성격의 데이터가 다시 신호로 활용되어 새로운 정보 수집 가능</a:t>
            </a:r>
          </a:p>
          <a:p>
            <a:pPr/>
            <a:r>
              <a:t>수집한 데이터 중에 오히려 방해가 되는 데이터는 잡음(noise)</a:t>
            </a:r>
          </a:p>
          <a:p>
            <a:pPr/>
            <a:r>
              <a:t>데이터 분석은 신호로부터 잡음은 걸러내고, 정보를 추출하는 과정</a:t>
            </a:r>
          </a:p>
        </p:txBody>
      </p:sp>
      <p:sp>
        <p:nvSpPr>
          <p:cNvPr id="442" name="슬라이드 번호"/>
          <p:cNvSpPr txBox="1"/>
          <p:nvPr>
            <p:ph type="sldNum" sz="quarter" idx="2"/>
          </p:nvPr>
        </p:nvSpPr>
        <p:spPr>
          <a:xfrm>
            <a:off x="12235701" y="9192826"/>
            <a:ext cx="4241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신호 샘플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신호 샘플링</a:t>
            </a:r>
          </a:p>
        </p:txBody>
      </p:sp>
      <p:sp>
        <p:nvSpPr>
          <p:cNvPr id="445" name="데이터 분석의 효과성을 고려하여 신호 측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lnSpc>
                <a:spcPts val="4600"/>
              </a:lnSpc>
              <a:spcBef>
                <a:spcPts val="3800"/>
              </a:spcBef>
              <a:defRPr sz="3772"/>
            </a:pPr>
            <a:r>
              <a:t>데이터 분석의 효과성을 고려하여 신호 측정</a:t>
            </a:r>
          </a:p>
          <a:p>
            <a:pPr marL="408940" indent="-408940" defTabSz="537463">
              <a:lnSpc>
                <a:spcPts val="4600"/>
              </a:lnSpc>
              <a:spcBef>
                <a:spcPts val="3800"/>
              </a:spcBef>
              <a:defRPr sz="3772"/>
            </a:pPr>
            <a:r>
              <a:t>데이터 수집의 상세함의 정도 결정</a:t>
            </a:r>
          </a:p>
          <a:p>
            <a:pPr lvl="1" marL="806520" indent="-397580" defTabSz="537463">
              <a:spcBef>
                <a:spcPts val="3800"/>
              </a:spcBef>
              <a:buBlip>
                <a:blip r:embed="rId2"/>
              </a:buBlip>
              <a:defRPr sz="3220"/>
            </a:pPr>
            <a:r>
              <a:t>학생의 시험 평가, 강물의 수면 높이 측정 등</a:t>
            </a:r>
          </a:p>
          <a:p>
            <a:pPr marL="408940" indent="-408940" defTabSz="537463">
              <a:lnSpc>
                <a:spcPts val="4600"/>
              </a:lnSpc>
              <a:spcBef>
                <a:spcPts val="3800"/>
              </a:spcBef>
              <a:defRPr sz="3772"/>
            </a:pPr>
            <a:r>
              <a:t>나이퀴스트의 샘플링 이론  (Nyquist sampling theorem)</a:t>
            </a:r>
          </a:p>
          <a:p>
            <a:pPr lvl="1" marL="806520" indent="-397580" defTabSz="537463">
              <a:spcBef>
                <a:spcPts val="3800"/>
              </a:spcBef>
              <a:buBlip>
                <a:blip r:embed="rId2"/>
              </a:buBlip>
              <a:defRPr sz="3220"/>
            </a:pPr>
            <a:r>
              <a:t>연속 신호(아날로그)를 디지털로 표현하기 위한 조건: 샘플링 할 때의 시간 간격</a:t>
            </a:r>
          </a:p>
          <a:p>
            <a:pPr lvl="1" marL="806520" indent="-397580" defTabSz="537463">
              <a:spcBef>
                <a:spcPts val="3800"/>
              </a:spcBef>
              <a:buBlip>
                <a:blip r:embed="rId2"/>
              </a:buBlip>
              <a:defRPr sz="3220"/>
            </a:pPr>
            <a:r>
              <a:t>신호의 최고 주파수 시간의 두 배 속도로 샘플링</a:t>
            </a:r>
          </a:p>
        </p:txBody>
      </p:sp>
      <p:sp>
        <p:nvSpPr>
          <p:cNvPr id="446" name="슬라이드 번호"/>
          <p:cNvSpPr txBox="1"/>
          <p:nvPr>
            <p:ph type="sldNum" sz="quarter" idx="2"/>
          </p:nvPr>
        </p:nvSpPr>
        <p:spPr>
          <a:xfrm>
            <a:off x="12230532" y="9192826"/>
            <a:ext cx="43449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슬라이드 번호"/>
          <p:cNvSpPr txBox="1"/>
          <p:nvPr>
            <p:ph type="sldNum" sz="quarter" idx="2"/>
          </p:nvPr>
        </p:nvSpPr>
        <p:spPr>
          <a:xfrm>
            <a:off x="12239752" y="9192826"/>
            <a:ext cx="416053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1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334" y="139355"/>
            <a:ext cx="9818800" cy="937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슬라이드 번호"/>
          <p:cNvSpPr txBox="1"/>
          <p:nvPr>
            <p:ph type="sldNum" sz="quarter" idx="2"/>
          </p:nvPr>
        </p:nvSpPr>
        <p:spPr>
          <a:xfrm>
            <a:off x="12231370" y="9192826"/>
            <a:ext cx="43281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6" name="EMB000012d0abfa" descr="EMB000012d0abfa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583" y="548679"/>
            <a:ext cx="11099801" cy="8903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슬라이드 번호"/>
          <p:cNvSpPr txBox="1"/>
          <p:nvPr>
            <p:ph type="sldNum" sz="quarter" idx="2"/>
          </p:nvPr>
        </p:nvSpPr>
        <p:spPr>
          <a:xfrm>
            <a:off x="12240032" y="9192826"/>
            <a:ext cx="41549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61" name="표"/>
          <p:cNvGraphicFramePr/>
          <p:nvPr/>
        </p:nvGraphicFramePr>
        <p:xfrm>
          <a:off x="1823403" y="2581331"/>
          <a:ext cx="9550114" cy="57971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768706"/>
                <a:gridCol w="4768706"/>
              </a:tblGrid>
              <a:tr h="1928144">
                <a:tc>
                  <a:txBody>
                    <a:bodyPr/>
                    <a:lstStyle/>
                    <a:p>
                      <a:pPr defTabSz="914400">
                        <a:defRPr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Factual</a:t>
                      </a: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전세계 기업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호텔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식당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박물관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공항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공원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랜드마크 등 정보 제공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Infochimps</a:t>
                      </a: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지역별 인구 통계 및 사용자 위치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지역 구매 행동 등 관심 사안별로 검색 가능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928144">
                <a:tc>
                  <a:txBody>
                    <a:bodyPr/>
                    <a:lstStyle/>
                    <a:p>
                      <a:pPr defTabSz="914400">
                        <a:defRPr b="1"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액시엄</a:t>
                      </a:r>
                      <a:r>
                        <a:t>(acxiom)</a:t>
                      </a: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공공기록을 가공하여 판매하고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개인의 취미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구매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정보 등을 제공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캐글</a:t>
                      </a:r>
                      <a:r>
                        <a:t>(Kaggle)</a:t>
                      </a:r>
                    </a:p>
                    <a:p>
                      <a:pPr algn="l"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분석 공모전 위주로 운영</a:t>
                      </a:r>
                      <a:r>
                        <a:t>.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분석용 데이터 공유 및 사람들의 네트워크 형성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928144">
                <a:tc>
                  <a:txBody>
                    <a:bodyPr/>
                    <a:lstStyle/>
                    <a:p>
                      <a:pPr defTabSz="914400">
                        <a:defRPr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data.go.kr</a:t>
                      </a:r>
                    </a:p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우리나라 정부 공공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data.gov</a:t>
                      </a:r>
                    </a:p>
                    <a:p>
                      <a:pPr defTabSz="91440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미국 정부 공공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D. 데이터분석 기초 개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D. 데이터분석 기초 개념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통계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통계분석</a:t>
            </a:r>
          </a:p>
        </p:txBody>
      </p:sp>
      <p:sp>
        <p:nvSpPr>
          <p:cNvPr id="466" name="샘플에서 전체 집단의 의미 탐색, 즉 수학적 모델을 중요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샘플에서 전체 집단의 의미 탐색, 즉 수학적 모델을 중요시</a:t>
            </a:r>
          </a:p>
          <a:p>
            <a:pPr/>
            <a:r>
              <a:t>가설 검증 시 신뢰도와 오차범위 설명 필요</a:t>
            </a:r>
          </a:p>
          <a:p>
            <a:pPr/>
            <a:r>
              <a:t>축구 경기의 이길 확률을 70%로 예측하며 신뢰도가 95%, 오차범위 5%이면 경기에서 이길 가능성은 65~75%내에 발생할 확률이 95%라는 의미임</a:t>
            </a:r>
          </a:p>
        </p:txBody>
      </p:sp>
      <p:sp>
        <p:nvSpPr>
          <p:cNvPr id="467" name="슬라이드 번호"/>
          <p:cNvSpPr txBox="1"/>
          <p:nvPr>
            <p:ph type="sldNum" sz="quarter" idx="2"/>
          </p:nvPr>
        </p:nvSpPr>
        <p:spPr>
          <a:xfrm>
            <a:off x="12231370" y="9192826"/>
            <a:ext cx="43281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세계인구 변화 경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세계인구 변화 경험</a:t>
            </a:r>
          </a:p>
        </p:txBody>
      </p:sp>
      <p:sp>
        <p:nvSpPr>
          <p:cNvPr id="233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슬라이드 번호"/>
          <p:cNvSpPr txBox="1"/>
          <p:nvPr>
            <p:ph type="sldNum" sz="quarter" idx="2"/>
          </p:nvPr>
        </p:nvSpPr>
        <p:spPr>
          <a:xfrm>
            <a:off x="12319801" y="9192826"/>
            <a:ext cx="2559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6" y="2446831"/>
            <a:ext cx="8417508" cy="6587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심슨 패러독스(Simpson's Paradox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심슨 패러독스(Simpson's Paradox)</a:t>
            </a:r>
          </a:p>
        </p:txBody>
      </p:sp>
      <p:sp>
        <p:nvSpPr>
          <p:cNvPr id="470" name="각 그룹 데이터에서 나타나는 특징이 그룹들이 결합되었을 때 사라지는 현상으로, 이와 반대도 마찬가지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각 그룹 데이터에서 나타나는 특징이 그룹들이 결합되었을 때 사라지는 현상으로, 이와 반대도 마찬가지</a:t>
            </a:r>
          </a:p>
        </p:txBody>
      </p:sp>
      <p:sp>
        <p:nvSpPr>
          <p:cNvPr id="471" name="슬라이드 번호"/>
          <p:cNvSpPr txBox="1"/>
          <p:nvPr>
            <p:ph type="sldNum" sz="quarter" idx="2"/>
          </p:nvPr>
        </p:nvSpPr>
        <p:spPr>
          <a:xfrm>
            <a:off x="12230532" y="9192826"/>
            <a:ext cx="43449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72" name="표"/>
          <p:cNvGraphicFramePr/>
          <p:nvPr/>
        </p:nvGraphicFramePr>
        <p:xfrm>
          <a:off x="1928267" y="4727418"/>
          <a:ext cx="9999955" cy="44179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07510"/>
                <a:gridCol w="4239872"/>
                <a:gridCol w="4239872"/>
              </a:tblGrid>
              <a:tr h="687582"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도시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A</a:t>
                      </a:r>
                      <a:r>
                        <a:t>사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B</a:t>
                      </a:r>
                      <a:r>
                        <a:t>사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316515"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</a:pPr>
                      <a:r>
                        <a:rPr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서울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판매량 </a:t>
                      </a:r>
                      <a:r>
                        <a:t>90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불량품 </a:t>
                      </a:r>
                      <a:r>
                        <a:t>10 (</a:t>
                      </a:r>
                      <a:r>
                        <a:t>불량률 </a:t>
                      </a:r>
                      <a:r>
                        <a:t>10%)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판매량 </a:t>
                      </a:r>
                      <a:r>
                        <a:t>920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불량품 </a:t>
                      </a:r>
                      <a:r>
                        <a:t>80 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불량률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8%</a:t>
                      </a:r>
                      <a:r>
                        <a:t>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16515"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</a:pPr>
                      <a:r>
                        <a:rPr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춘천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판매량 </a:t>
                      </a:r>
                      <a:r>
                        <a:t>980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불량품 </a:t>
                      </a:r>
                      <a:r>
                        <a:t>20 (</a:t>
                      </a:r>
                      <a:r>
                        <a:t>불량률 </a:t>
                      </a:r>
                      <a:r>
                        <a:t>2%)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판매량 </a:t>
                      </a:r>
                      <a:r>
                        <a:t>99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불량품 </a:t>
                      </a:r>
                      <a:r>
                        <a:t>1 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불량률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1%</a:t>
                      </a:r>
                      <a:r>
                        <a:t>)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084657"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</a:pPr>
                      <a:r>
                        <a:rPr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전체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A</a:t>
                      </a:r>
                      <a:r>
                        <a:t>사 총 불량률 </a:t>
                      </a:r>
                      <a:r>
                        <a:t>30/1,100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=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3%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B</a:t>
                      </a:r>
                      <a:r>
                        <a:t>사 총 불량률 </a:t>
                      </a:r>
                      <a:r>
                        <a:t>81/1,100 </a:t>
                      </a:r>
                    </a:p>
                    <a:p>
                      <a:pPr marL="317500" indent="-317500" defTabSz="914400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= 8%</a:t>
                      </a:r>
                    </a:p>
                  </a:txBody>
                  <a:tcPr marL="17907" marR="17907" marT="17907" marB="17907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F5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직관과 경험보다 빅데이터, AI의 도움을 받는…"/>
          <p:cNvSpPr txBox="1"/>
          <p:nvPr>
            <p:ph type="body" sz="quarter" idx="1"/>
          </p:nvPr>
        </p:nvSpPr>
        <p:spPr>
          <a:xfrm>
            <a:off x="1090795" y="7092713"/>
            <a:ext cx="10823210" cy="2011675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직관</a:t>
            </a:r>
            <a:r>
              <a:t>과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경험</a:t>
            </a:r>
            <a:r>
              <a:t>보다 빅데이터, AI의 도움을 받는 </a:t>
            </a:r>
          </a:p>
          <a:p>
            <a:pPr>
              <a:defRPr sz="4000"/>
            </a:pPr>
            <a:r>
              <a:t>문제 해결이 더 나은 결과를 얻음 </a:t>
            </a:r>
          </a:p>
        </p:txBody>
      </p:sp>
      <p:grpSp>
        <p:nvGrpSpPr>
          <p:cNvPr id="477" name="그룹"/>
          <p:cNvGrpSpPr/>
          <p:nvPr/>
        </p:nvGrpSpPr>
        <p:grpSpPr>
          <a:xfrm>
            <a:off x="1854155" y="3117814"/>
            <a:ext cx="3479845" cy="2705034"/>
            <a:chOff x="-44" y="-34"/>
            <a:chExt cx="3479844" cy="2705033"/>
          </a:xfrm>
        </p:grpSpPr>
        <p:sp>
          <p:nvSpPr>
            <p:cNvPr id="475" name="타원형"/>
            <p:cNvSpPr/>
            <p:nvPr/>
          </p:nvSpPr>
          <p:spPr>
            <a:xfrm>
              <a:off x="-45" y="-35"/>
              <a:ext cx="3479713" cy="2705034"/>
            </a:xfrm>
            <a:prstGeom prst="ellipse">
              <a:avLst/>
            </a:prstGeom>
            <a:solidFill>
              <a:srgbClr val="A77B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Experience…"/>
            <p:cNvSpPr txBox="1"/>
            <p:nvPr/>
          </p:nvSpPr>
          <p:spPr>
            <a:xfrm>
              <a:off x="0" y="831850"/>
              <a:ext cx="347980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Experience</a:t>
              </a:r>
            </a:p>
            <a:p>
              <a: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Based</a:t>
              </a:r>
            </a:p>
          </p:txBody>
        </p:sp>
      </p:grpSp>
      <p:grpSp>
        <p:nvGrpSpPr>
          <p:cNvPr id="480" name="그룹"/>
          <p:cNvGrpSpPr/>
          <p:nvPr/>
        </p:nvGrpSpPr>
        <p:grpSpPr>
          <a:xfrm>
            <a:off x="7670755" y="3117814"/>
            <a:ext cx="3479845" cy="2705034"/>
            <a:chOff x="-44" y="-34"/>
            <a:chExt cx="3479844" cy="2705033"/>
          </a:xfrm>
        </p:grpSpPr>
        <p:sp>
          <p:nvSpPr>
            <p:cNvPr id="478" name="타원형"/>
            <p:cNvSpPr/>
            <p:nvPr/>
          </p:nvSpPr>
          <p:spPr>
            <a:xfrm>
              <a:off x="-45" y="-35"/>
              <a:ext cx="3479713" cy="2705034"/>
            </a:xfrm>
            <a:prstGeom prst="ellipse">
              <a:avLst/>
            </a:prstGeom>
            <a:solidFill>
              <a:srgbClr val="A77B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9" name="Data-Driven"/>
            <p:cNvSpPr txBox="1"/>
            <p:nvPr/>
          </p:nvSpPr>
          <p:spPr>
            <a:xfrm>
              <a:off x="0" y="1092200"/>
              <a:ext cx="34798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Data-Driven</a:t>
              </a:r>
            </a:p>
          </p:txBody>
        </p:sp>
      </p:grpSp>
      <p:sp>
        <p:nvSpPr>
          <p:cNvPr id="481" name="화살표"/>
          <p:cNvSpPr/>
          <p:nvPr/>
        </p:nvSpPr>
        <p:spPr>
          <a:xfrm>
            <a:off x="5753100" y="4248150"/>
            <a:ext cx="1485900" cy="444500"/>
          </a:xfrm>
          <a:prstGeom prst="rightArrow">
            <a:avLst>
              <a:gd name="adj1" fmla="val 27544"/>
              <a:gd name="adj2" fmla="val 54236"/>
            </a:avLst>
          </a:prstGeom>
          <a:solidFill>
            <a:srgbClr val="A77B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2" name="데이터 기반 의사결정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/>
            <a:r>
              <a:t>데이터 기반 의사결정</a:t>
            </a:r>
          </a:p>
        </p:txBody>
      </p:sp>
      <p:sp>
        <p:nvSpPr>
          <p:cNvPr id="483" name="슬라이드 번호"/>
          <p:cNvSpPr txBox="1"/>
          <p:nvPr>
            <p:ph type="sldNum" sz="quarter" idx="4294967295"/>
          </p:nvPr>
        </p:nvSpPr>
        <p:spPr>
          <a:xfrm>
            <a:off x="12293131" y="9192826"/>
            <a:ext cx="30929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upermar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Supermarket</a:t>
            </a:r>
          </a:p>
        </p:txBody>
      </p:sp>
      <p:pic>
        <p:nvPicPr>
          <p:cNvPr id="48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0893" y="2181917"/>
            <a:ext cx="4876099" cy="3655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rcRect l="0" t="26" r="0" b="26"/>
          <a:stretch>
            <a:fillRect/>
          </a:stretch>
        </p:blipFill>
        <p:spPr>
          <a:xfrm>
            <a:off x="1347899" y="2181916"/>
            <a:ext cx="4876100" cy="3655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38.png" descr="image3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058" r="0" b="5058"/>
          <a:stretch>
            <a:fillRect/>
          </a:stretch>
        </p:blipFill>
        <p:spPr>
          <a:xfrm>
            <a:off x="1612900" y="1235565"/>
            <a:ext cx="9779000" cy="5918201"/>
          </a:xfrm>
          <a:prstGeom prst="rect">
            <a:avLst/>
          </a:prstGeom>
        </p:spPr>
      </p:pic>
      <p:sp>
        <p:nvSpPr>
          <p:cNvPr id="490" name="와인 품질 = 12.145 + (0.00117x겨울철 강수량) +…"/>
          <p:cNvSpPr txBox="1"/>
          <p:nvPr>
            <p:ph type="title"/>
          </p:nvPr>
        </p:nvSpPr>
        <p:spPr>
          <a:xfrm>
            <a:off x="1270000" y="7516255"/>
            <a:ext cx="10464800" cy="1422401"/>
          </a:xfrm>
          <a:prstGeom prst="rect">
            <a:avLst/>
          </a:prstGeom>
        </p:spPr>
        <p:txBody>
          <a:bodyPr/>
          <a:lstStyle/>
          <a:p>
            <a:pPr defTabSz="286258">
              <a:defRPr sz="3479"/>
            </a:pPr>
            <a:r>
              <a:t>와인 품질 = 12.145 + (0.00117x겨울철 강수량) +  </a:t>
            </a:r>
          </a:p>
          <a:p>
            <a:pPr defTabSz="286258">
              <a:defRPr sz="3479"/>
            </a:pPr>
            <a:r>
              <a:t>      (0.064x 재배철 평균기온) - (0.00386x 수확기 강수량)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기계학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기계학습</a:t>
            </a:r>
          </a:p>
        </p:txBody>
      </p:sp>
      <p:sp>
        <p:nvSpPr>
          <p:cNvPr id="493" name="기계학습은 인공지능(AI)을 구현한 주요 기술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기계학습은 인공지능(AI)을 구현한 주요 기술</a:t>
            </a:r>
          </a:p>
          <a:p>
            <a:pPr lvl="1">
              <a:buBlip>
                <a:blip r:embed="rId2"/>
              </a:buBlip>
            </a:pPr>
            <a:r>
              <a:t>정답과 오답을 계속 가르쳐 주면 모델의 정확도가 높아짐</a:t>
            </a:r>
          </a:p>
          <a:p>
            <a:pPr lvl="1">
              <a:buBlip>
                <a:blip r:embed="rId2"/>
              </a:buBlip>
            </a:pPr>
            <a:r>
              <a:t>모델의 수학적 완성도보다 소프트웨어적 구현에 관심</a:t>
            </a:r>
          </a:p>
          <a:p>
            <a:pPr/>
            <a:r>
              <a:t>많은 데이터를 분석하여 컴퓨터 프로그램의 성능이 점차 발전(학습)하는 것</a:t>
            </a:r>
          </a:p>
        </p:txBody>
      </p:sp>
      <p:sp>
        <p:nvSpPr>
          <p:cNvPr id="494" name="슬라이드 번호"/>
          <p:cNvSpPr txBox="1"/>
          <p:nvPr>
            <p:ph type="sldNum" sz="quarter" idx="2"/>
          </p:nvPr>
        </p:nvSpPr>
        <p:spPr>
          <a:xfrm>
            <a:off x="12239752" y="9192826"/>
            <a:ext cx="416053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빅데이터 (Big Dat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빅데이터 (Big Data)</a:t>
            </a:r>
          </a:p>
        </p:txBody>
      </p:sp>
      <p:sp>
        <p:nvSpPr>
          <p:cNvPr id="497" name="대량의 데이터를 분석하여 일반적인(통계적인) 분석으로는 찾지 못하던 결과를 얻는 것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대량의 데이터를 분석하여 일반적인(통계적인) 분석으로는 찾지 못하던 결과를 얻는 것</a:t>
            </a:r>
          </a:p>
        </p:txBody>
      </p:sp>
      <p:sp>
        <p:nvSpPr>
          <p:cNvPr id="498" name="슬라이드 번호"/>
          <p:cNvSpPr txBox="1"/>
          <p:nvPr>
            <p:ph type="sldNum" sz="quarter" idx="2"/>
          </p:nvPr>
        </p:nvSpPr>
        <p:spPr>
          <a:xfrm>
            <a:off x="12248973" y="9192826"/>
            <a:ext cx="39761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데이터 분석 모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분석 모델</a:t>
            </a:r>
          </a:p>
        </p:txBody>
      </p:sp>
      <p:sp>
        <p:nvSpPr>
          <p:cNvPr id="501" name="데이터 분석은 특징 설명 또는 어떤 값의 예측 형태로 나타나며 이를 위해 모델을 사용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분석은 특징 설명 또는 어떤 값의 예측 형태로 나타나며 이를 위해 모델을 사용</a:t>
            </a:r>
          </a:p>
        </p:txBody>
      </p:sp>
      <p:sp>
        <p:nvSpPr>
          <p:cNvPr id="502" name="슬라이드 번호"/>
          <p:cNvSpPr txBox="1"/>
          <p:nvPr>
            <p:ph type="sldNum" sz="quarter" idx="2"/>
          </p:nvPr>
        </p:nvSpPr>
        <p:spPr>
          <a:xfrm>
            <a:off x="12240591" y="9192826"/>
            <a:ext cx="4143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503" name="표"/>
          <p:cNvGraphicFramePr/>
          <p:nvPr/>
        </p:nvGraphicFramePr>
        <p:xfrm>
          <a:off x="1922195" y="4280139"/>
          <a:ext cx="9415146" cy="473898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34148"/>
                <a:gridCol w="3134148"/>
                <a:gridCol w="3134148"/>
              </a:tblGrid>
              <a:tr h="674726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수식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다이어그램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알고리즘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2139830">
                <a:tc>
                  <a:txBody>
                    <a:bodyPr/>
                    <a:lstStyle/>
                    <a:p>
                      <a:pPr algn="l" defTabSz="914400">
                        <a:lnSpc>
                          <a:spcPts val="2400"/>
                        </a:lnSpc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가장 명쾌하나 현실적으로 많은 대상이 수식으로 설명하기 어려움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400"/>
                        </a:lnSpc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순서도 같은 형태의 처리 흐름도로 알고리즘에 비해 비교적 단순함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400"/>
                        </a:lnSpc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패턴 분석과 예측 모델 작성 등 보다 복잡한 논리적 흐름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911724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     뉴톤의 공식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  <p:grpSp>
        <p:nvGrpSpPr>
          <p:cNvPr id="523" name="그룹"/>
          <p:cNvGrpSpPr/>
          <p:nvPr/>
        </p:nvGrpSpPr>
        <p:grpSpPr>
          <a:xfrm>
            <a:off x="5596458" y="7269436"/>
            <a:ext cx="1811884" cy="1606057"/>
            <a:chOff x="0" y="0"/>
            <a:chExt cx="1811883" cy="1606056"/>
          </a:xfrm>
        </p:grpSpPr>
        <p:sp>
          <p:nvSpPr>
            <p:cNvPr id="504" name="모서리가 둥근 직사각형"/>
            <p:cNvSpPr/>
            <p:nvPr/>
          </p:nvSpPr>
          <p:spPr>
            <a:xfrm>
              <a:off x="733301" y="1472530"/>
              <a:ext cx="607477" cy="1335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2C3"/>
                </a:gs>
                <a:gs pos="35000">
                  <a:srgbClr val="FFF5D4"/>
                </a:gs>
                <a:gs pos="100000">
                  <a:srgbClr val="FFFBEE"/>
                </a:gs>
              </a:gsLst>
              <a:lin ang="16200000" scaled="0"/>
            </a:gradFill>
            <a:ln w="9525" cap="flat">
              <a:solidFill>
                <a:srgbClr val="E9D57C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05" name="다각형"/>
            <p:cNvSpPr/>
            <p:nvPr/>
          </p:nvSpPr>
          <p:spPr>
            <a:xfrm>
              <a:off x="772419" y="213580"/>
              <a:ext cx="524639" cy="209826"/>
            </a:xfrm>
            <a:prstGeom prst="diamond">
              <a:avLst/>
            </a:prstGeom>
            <a:gradFill flip="none" rotWithShape="1">
              <a:gsLst>
                <a:gs pos="0">
                  <a:srgbClr val="557E29"/>
                </a:gs>
                <a:gs pos="50000">
                  <a:srgbClr val="7AB63B"/>
                </a:gs>
                <a:gs pos="100000">
                  <a:srgbClr val="92DA46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174625" indent="-174625" defTabSz="914400">
                <a:lnSpc>
                  <a:spcPct val="110000"/>
                </a:lnSpc>
                <a:spcBef>
                  <a:spcPts val="400"/>
                </a:spcBef>
                <a:defRPr b="1" sz="20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06" name="다각형"/>
            <p:cNvSpPr/>
            <p:nvPr/>
          </p:nvSpPr>
          <p:spPr>
            <a:xfrm>
              <a:off x="771268" y="919356"/>
              <a:ext cx="524640" cy="209826"/>
            </a:xfrm>
            <a:prstGeom prst="diamond">
              <a:avLst/>
            </a:prstGeom>
            <a:gradFill flip="none" rotWithShape="1">
              <a:gsLst>
                <a:gs pos="0">
                  <a:srgbClr val="557E29"/>
                </a:gs>
                <a:gs pos="50000">
                  <a:srgbClr val="7AB63B"/>
                </a:gs>
                <a:gs pos="100000">
                  <a:srgbClr val="92DA46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174625" indent="-174625" defTabSz="914400">
                <a:lnSpc>
                  <a:spcPct val="110000"/>
                </a:lnSpc>
                <a:spcBef>
                  <a:spcPts val="400"/>
                </a:spcBef>
                <a:defRPr b="1" sz="20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07" name="선"/>
            <p:cNvSpPr/>
            <p:nvPr/>
          </p:nvSpPr>
          <p:spPr>
            <a:xfrm flipH="1">
              <a:off x="1034739" y="137281"/>
              <a:ext cx="2301" cy="76299"/>
            </a:xfrm>
            <a:prstGeom prst="line">
              <a:avLst/>
            </a:prstGeom>
            <a:noFill/>
            <a:ln w="9525" cap="flat">
              <a:solidFill>
                <a:srgbClr val="4045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8" name="선"/>
            <p:cNvSpPr/>
            <p:nvPr/>
          </p:nvSpPr>
          <p:spPr>
            <a:xfrm>
              <a:off x="1033587" y="1129181"/>
              <a:ext cx="3452" cy="57225"/>
            </a:xfrm>
            <a:prstGeom prst="line">
              <a:avLst/>
            </a:prstGeom>
            <a:noFill/>
            <a:ln w="9525" cap="flat">
              <a:solidFill>
                <a:srgbClr val="4045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9" name="선"/>
            <p:cNvSpPr/>
            <p:nvPr/>
          </p:nvSpPr>
          <p:spPr>
            <a:xfrm>
              <a:off x="1034738" y="423406"/>
              <a:ext cx="1" cy="57225"/>
            </a:xfrm>
            <a:prstGeom prst="line">
              <a:avLst/>
            </a:prstGeom>
            <a:noFill/>
            <a:ln w="9525" cap="flat">
              <a:solidFill>
                <a:srgbClr val="4045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0" name="선"/>
            <p:cNvSpPr/>
            <p:nvPr/>
          </p:nvSpPr>
          <p:spPr>
            <a:xfrm rot="5400000">
              <a:off x="1256853" y="600718"/>
              <a:ext cx="95376" cy="54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1" name="선"/>
            <p:cNvSpPr/>
            <p:nvPr/>
          </p:nvSpPr>
          <p:spPr>
            <a:xfrm flipH="1">
              <a:off x="1037039" y="1024268"/>
              <a:ext cx="514861" cy="40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4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2" name="다각형"/>
            <p:cNvSpPr/>
            <p:nvPr/>
          </p:nvSpPr>
          <p:spPr>
            <a:xfrm>
              <a:off x="772419" y="480631"/>
              <a:ext cx="524639" cy="209825"/>
            </a:xfrm>
            <a:prstGeom prst="diamond">
              <a:avLst/>
            </a:prstGeom>
            <a:gradFill flip="none" rotWithShape="1">
              <a:gsLst>
                <a:gs pos="0">
                  <a:srgbClr val="557E29"/>
                </a:gs>
                <a:gs pos="50000">
                  <a:srgbClr val="7AB63B"/>
                </a:gs>
                <a:gs pos="100000">
                  <a:srgbClr val="92DA46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174625" indent="-174625" defTabSz="914400">
                <a:lnSpc>
                  <a:spcPct val="110000"/>
                </a:lnSpc>
                <a:spcBef>
                  <a:spcPts val="400"/>
                </a:spcBef>
                <a:defRPr b="1" sz="20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13" name="직사각형"/>
            <p:cNvSpPr/>
            <p:nvPr/>
          </p:nvSpPr>
          <p:spPr>
            <a:xfrm>
              <a:off x="332348" y="652306"/>
              <a:ext cx="550887" cy="171674"/>
            </a:xfrm>
            <a:prstGeom prst="rect">
              <a:avLst/>
            </a:prstGeom>
            <a:gradFill flip="none" rotWithShape="1">
              <a:gsLst>
                <a:gs pos="0">
                  <a:srgbClr val="D6D6D6"/>
                </a:gs>
                <a:gs pos="35000">
                  <a:srgbClr val="E2E2E2"/>
                </a:gs>
                <a:gs pos="100000">
                  <a:srgbClr val="F4F4F4"/>
                </a:gs>
              </a:gsLst>
              <a:lin ang="16200000" scaled="0"/>
            </a:gradFill>
            <a:ln w="9525" cap="flat">
              <a:solidFill>
                <a:srgbClr val="9D9D9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14" name="직사각형"/>
            <p:cNvSpPr/>
            <p:nvPr/>
          </p:nvSpPr>
          <p:spPr>
            <a:xfrm>
              <a:off x="1339098" y="652306"/>
              <a:ext cx="472786" cy="171674"/>
            </a:xfrm>
            <a:prstGeom prst="rect">
              <a:avLst/>
            </a:prstGeom>
            <a:gradFill flip="none" rotWithShape="1">
              <a:gsLst>
                <a:gs pos="0">
                  <a:srgbClr val="D6D6D6"/>
                </a:gs>
                <a:gs pos="35000">
                  <a:srgbClr val="E2E2E2"/>
                </a:gs>
                <a:gs pos="100000">
                  <a:srgbClr val="F4F4F4"/>
                </a:gs>
              </a:gsLst>
              <a:lin ang="16200000" scaled="0"/>
            </a:gradFill>
            <a:ln w="9525" cap="flat">
              <a:solidFill>
                <a:srgbClr val="9D9D9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15" name="선"/>
            <p:cNvSpPr/>
            <p:nvPr/>
          </p:nvSpPr>
          <p:spPr>
            <a:xfrm flipH="1">
              <a:off x="607792" y="585543"/>
              <a:ext cx="164628" cy="6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6" name="선"/>
            <p:cNvSpPr/>
            <p:nvPr/>
          </p:nvSpPr>
          <p:spPr>
            <a:xfrm>
              <a:off x="1297057" y="585543"/>
              <a:ext cx="278433" cy="6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7" name="선"/>
            <p:cNvSpPr/>
            <p:nvPr/>
          </p:nvSpPr>
          <p:spPr>
            <a:xfrm flipH="1" rot="16200000">
              <a:off x="773002" y="658770"/>
              <a:ext cx="95376" cy="42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8" name="직사각형"/>
            <p:cNvSpPr/>
            <p:nvPr/>
          </p:nvSpPr>
          <p:spPr>
            <a:xfrm>
              <a:off x="760914" y="1186405"/>
              <a:ext cx="552250" cy="171675"/>
            </a:xfrm>
            <a:prstGeom prst="rect">
              <a:avLst/>
            </a:prstGeom>
            <a:gradFill flip="none" rotWithShape="1">
              <a:gsLst>
                <a:gs pos="0">
                  <a:srgbClr val="D6D6D6"/>
                </a:gs>
                <a:gs pos="35000">
                  <a:srgbClr val="E2E2E2"/>
                </a:gs>
                <a:gs pos="100000">
                  <a:srgbClr val="F4F4F4"/>
                </a:gs>
              </a:gsLst>
              <a:lin ang="16200000" scaled="0"/>
            </a:gradFill>
            <a:ln w="9525" cap="flat">
              <a:solidFill>
                <a:srgbClr val="9D9D9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19" name="선"/>
            <p:cNvSpPr/>
            <p:nvPr/>
          </p:nvSpPr>
          <p:spPr>
            <a:xfrm flipV="1">
              <a:off x="1038104" y="1359146"/>
              <a:ext cx="1" cy="114451"/>
            </a:xfrm>
            <a:prstGeom prst="line">
              <a:avLst/>
            </a:prstGeom>
            <a:noFill/>
            <a:ln w="9525" cap="flat">
              <a:solidFill>
                <a:srgbClr val="4045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0" name="선"/>
            <p:cNvSpPr/>
            <p:nvPr/>
          </p:nvSpPr>
          <p:spPr>
            <a:xfrm>
              <a:off x="261483" y="318493"/>
              <a:ext cx="747944" cy="110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55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0458C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aseline="-2500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1" name="직사각형"/>
            <p:cNvSpPr/>
            <p:nvPr/>
          </p:nvSpPr>
          <p:spPr>
            <a:xfrm>
              <a:off x="0" y="1099591"/>
              <a:ext cx="546830" cy="171675"/>
            </a:xfrm>
            <a:prstGeom prst="rect">
              <a:avLst/>
            </a:prstGeom>
            <a:gradFill flip="none" rotWithShape="1">
              <a:gsLst>
                <a:gs pos="0">
                  <a:srgbClr val="D6D6D6"/>
                </a:gs>
                <a:gs pos="35000">
                  <a:srgbClr val="E2E2E2"/>
                </a:gs>
                <a:gs pos="100000">
                  <a:srgbClr val="F4F4F4"/>
                </a:gs>
              </a:gsLst>
              <a:lin ang="16200000" scaled="0"/>
            </a:gradFill>
            <a:ln w="9525" cap="flat">
              <a:solidFill>
                <a:srgbClr val="9D9D9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522" name="모서리가 둥근 직사각형"/>
            <p:cNvSpPr/>
            <p:nvPr/>
          </p:nvSpPr>
          <p:spPr>
            <a:xfrm>
              <a:off x="769266" y="0"/>
              <a:ext cx="512983" cy="13352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F2C3"/>
                </a:gs>
                <a:gs pos="35000">
                  <a:srgbClr val="FFF5D4"/>
                </a:gs>
                <a:gs pos="100000">
                  <a:srgbClr val="FFFBEE"/>
                </a:gs>
              </a:gsLst>
              <a:lin ang="16200000" scaled="0"/>
            </a:gradFill>
            <a:ln w="9525" cap="flat">
              <a:solidFill>
                <a:srgbClr val="E9D57C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30000"/>
                </a:lnSpc>
                <a:spcBef>
                  <a:spcPts val="400"/>
                </a:spcBef>
                <a:defRPr sz="14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</p:grpSp>
      <p:pic>
        <p:nvPicPr>
          <p:cNvPr id="524" name="image3.pdf" descr="image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261" y="7210185"/>
            <a:ext cx="1516133" cy="1724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19296" t="83985" r="0" b="0"/>
          <a:stretch>
            <a:fillRect/>
          </a:stretch>
        </p:blipFill>
        <p:spPr>
          <a:xfrm>
            <a:off x="3969177" y="8355587"/>
            <a:ext cx="1086390" cy="7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모델의 특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모델의 특징</a:t>
            </a:r>
          </a:p>
        </p:txBody>
      </p:sp>
      <p:sp>
        <p:nvSpPr>
          <p:cNvPr id="528" name="학습(training)을 통한 성능 개선 가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학습(training)을 통한 성능 개선 가능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모델의 일반화(generalization)가 중요함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잡음(noise)이란 모델링을 할 때 방해가 되는 데이터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잡음이 많은 경우, 과도한 적용(overfitting)이 발생할 수 있으며 일반화가 어려움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실제 현상을 표현하기 위한 적절한 가정 필요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예) 사람의 성격 유형 타입은 4, 5, 16, 32가지 등 다양</a:t>
            </a:r>
          </a:p>
        </p:txBody>
      </p:sp>
      <p:sp>
        <p:nvSpPr>
          <p:cNvPr id="529" name="슬라이드 번호"/>
          <p:cNvSpPr txBox="1"/>
          <p:nvPr>
            <p:ph type="sldNum" sz="quarter" idx="2"/>
          </p:nvPr>
        </p:nvSpPr>
        <p:spPr>
          <a:xfrm>
            <a:off x="12249252" y="9192826"/>
            <a:ext cx="39705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모델링 이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모델링 이슈</a:t>
            </a:r>
          </a:p>
        </p:txBody>
      </p:sp>
      <p:sp>
        <p:nvSpPr>
          <p:cNvPr id="532" name="데이터 분석의 성공 여부는 모델의 정확성과 가정의 타당성에 따라 좌우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분석의 성공 여부는 모델의 정확성과 가정의 타당성에 따라 좌우됨</a:t>
            </a:r>
          </a:p>
          <a:p>
            <a:pPr/>
            <a:r>
              <a:t>분석 대상에 대한 이해는 필수적</a:t>
            </a:r>
          </a:p>
          <a:p>
            <a:pPr/>
            <a:r>
              <a:t>사람의 생각과 행동에 대한 이해(인문학, 심리학)가 중요</a:t>
            </a:r>
          </a:p>
          <a:p>
            <a:pPr/>
            <a:r>
              <a:t>우선 동작하는 모델을 먼저 찾고, 이를 차츰 개선해 나감</a:t>
            </a:r>
          </a:p>
        </p:txBody>
      </p:sp>
      <p:sp>
        <p:nvSpPr>
          <p:cNvPr id="533" name="슬라이드 번호"/>
          <p:cNvSpPr txBox="1"/>
          <p:nvPr>
            <p:ph type="sldNum" sz="quarter" idx="2"/>
          </p:nvPr>
        </p:nvSpPr>
        <p:spPr>
          <a:xfrm>
            <a:off x="12237936" y="9192826"/>
            <a:ext cx="41968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훈련용, 테스트 데이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훈련용, 테스트 데이터</a:t>
            </a:r>
          </a:p>
        </p:txBody>
      </p:sp>
      <p:sp>
        <p:nvSpPr>
          <p:cNvPr id="536" name="데이터 분석은 모델을 생성하는 과정 (훈련, training)과 모델 성능 검증 과정(테스트, test)으로 나뉜다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440055" defTabSz="578358">
              <a:lnSpc>
                <a:spcPts val="4900"/>
              </a:lnSpc>
              <a:spcBef>
                <a:spcPts val="4100"/>
              </a:spcBef>
              <a:defRPr sz="4059"/>
            </a:pPr>
            <a:r>
              <a:t>데이터 분석은 모델을 생성하는 과정 (훈련, training)과 모델 성능 검증 과정(테스트, test)으로 나뉜다</a:t>
            </a:r>
          </a:p>
          <a:p>
            <a:pPr lvl="1" marL="867886" indent="-427831" defTabSz="578358">
              <a:spcBef>
                <a:spcPts val="4100"/>
              </a:spcBef>
              <a:buBlip>
                <a:blip r:embed="rId2"/>
              </a:buBlip>
              <a:defRPr sz="3465"/>
            </a:pPr>
            <a:r>
              <a:t>훈련용 데이터 (training data): 모델을 생성하는 과정에서 사용하는 데이터</a:t>
            </a:r>
          </a:p>
          <a:p>
            <a:pPr lvl="1" marL="867886" indent="-427831" defTabSz="578358">
              <a:spcBef>
                <a:spcPts val="4100"/>
              </a:spcBef>
              <a:buBlip>
                <a:blip r:embed="rId2"/>
              </a:buBlip>
              <a:defRPr sz="3465"/>
            </a:pPr>
            <a:r>
              <a:t>테스트 데이터(test data): 모델의 성능 검증 과정에서     사용하는 데이터</a:t>
            </a:r>
          </a:p>
          <a:p>
            <a:pPr marL="440055" indent="-440055" defTabSz="578358">
              <a:lnSpc>
                <a:spcPts val="4900"/>
              </a:lnSpc>
              <a:spcBef>
                <a:spcPts val="4100"/>
              </a:spcBef>
              <a:defRPr sz="4059"/>
            </a:pPr>
            <a:r>
              <a:t>두 가지 데이터를 준비할 때 랜덤한 성질(대표성)을 보장해야 함</a:t>
            </a:r>
          </a:p>
        </p:txBody>
      </p:sp>
      <p:sp>
        <p:nvSpPr>
          <p:cNvPr id="537" name="슬라이드 번호"/>
          <p:cNvSpPr txBox="1"/>
          <p:nvPr>
            <p:ph type="sldNum" sz="quarter" idx="2"/>
          </p:nvPr>
        </p:nvSpPr>
        <p:spPr>
          <a:xfrm>
            <a:off x="12240591" y="9192826"/>
            <a:ext cx="4143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전자 기술의 발달 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전자 기술의 발달 속도</a:t>
            </a:r>
          </a:p>
        </p:txBody>
      </p:sp>
      <p:pic>
        <p:nvPicPr>
          <p:cNvPr id="2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2466" y="2438172"/>
            <a:ext cx="13004801" cy="677333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슬라이드 번호"/>
          <p:cNvSpPr txBox="1"/>
          <p:nvPr>
            <p:ph type="sldNum" sz="quarter" idx="4294967295"/>
          </p:nvPr>
        </p:nvSpPr>
        <p:spPr>
          <a:xfrm>
            <a:off x="12327878" y="9192826"/>
            <a:ext cx="23980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기계학습의 유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기계학습의 유형</a:t>
            </a:r>
          </a:p>
        </p:txBody>
      </p:sp>
      <p:sp>
        <p:nvSpPr>
          <p:cNvPr id="54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1" name="슬라이드 번호"/>
          <p:cNvSpPr txBox="1"/>
          <p:nvPr>
            <p:ph type="sldNum" sz="quarter" idx="2"/>
          </p:nvPr>
        </p:nvSpPr>
        <p:spPr>
          <a:xfrm>
            <a:off x="12222150" y="9192826"/>
            <a:ext cx="45125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542" name="표"/>
          <p:cNvGraphicFramePr/>
          <p:nvPr/>
        </p:nvGraphicFramePr>
        <p:xfrm>
          <a:off x="1498678" y="2901369"/>
          <a:ext cx="10615323" cy="603058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77248"/>
                <a:gridCol w="8125374"/>
              </a:tblGrid>
              <a:tr h="636759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용어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345280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서술형 모델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데이터를 분석하여 어떤 현상을 설명하는 모델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주어진 데이터의 속성 파악 가능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45280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예측형 모델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미래에 발생할 데이터 값의 예측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분류 예측과 수치 예측이 있음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345280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비지도 학습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-  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정답이 없는 모델로 정답을 맞추어 볼 수 없음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345280">
                <a:tc>
                  <a:txBody>
                    <a:bodyPr/>
                    <a:lstStyle/>
                    <a:p>
                      <a:pPr defTabSz="914400">
                        <a:spcBef>
                          <a:spcPts val="600"/>
                        </a:spcBef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지도 학습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예측하려는 변수의 정답을 알 수 있는 경우</a:t>
                      </a:r>
                    </a:p>
                    <a:p>
                      <a:pPr marL="285750" indent="-285750" algn="l" defTabSz="914400">
                        <a:spcBef>
                          <a:spcPts val="600"/>
                        </a:spcBef>
                        <a:buSzPct val="100000"/>
                        <a:buChar char="-"/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정답과 비교 후 기계학습 모델의 개선 가능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6" name="슬라이드 번호"/>
          <p:cNvSpPr txBox="1"/>
          <p:nvPr>
            <p:ph type="sldNum" sz="quarter" idx="2"/>
          </p:nvPr>
        </p:nvSpPr>
        <p:spPr>
          <a:xfrm>
            <a:off x="12258891" y="9192826"/>
            <a:ext cx="3777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547" name="표"/>
          <p:cNvGraphicFramePr/>
          <p:nvPr/>
        </p:nvGraphicFramePr>
        <p:xfrm>
          <a:off x="1699895" y="2960367"/>
          <a:ext cx="9615931" cy="59195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16011"/>
                <a:gridCol w="1946730"/>
                <a:gridCol w="2116011"/>
                <a:gridCol w="3424477"/>
              </a:tblGrid>
              <a:tr h="776802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기계학습 유형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대표 알고리즘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282509">
                <a:tc row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비지도 학습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(unsupervised learning)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서술형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(descriptive)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클러스터링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k-means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8250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연관 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패턴 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282509">
                <a:tc row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지도 학습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(supervised learning)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예측형</a:t>
                      </a:r>
                    </a:p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(prediction)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분류 예측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k-NN,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베이어스</a:t>
                      </a:r>
                      <a:r>
                        <a:t>, </a:t>
                      </a: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의사결정 트리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8250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수치 예측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선형 회귀 분석</a:t>
                      </a:r>
                      <a:r>
                        <a:t>, </a:t>
                      </a:r>
                    </a:p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회귀 트리</a:t>
                      </a:r>
                      <a:r>
                        <a:t>, SVM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클러스터링(cluster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클러스터링(clustering)</a:t>
            </a:r>
          </a:p>
        </p:txBody>
      </p:sp>
      <p:sp>
        <p:nvSpPr>
          <p:cNvPr id="550" name="성격이 비슷한 항목들을 그룹으로 묶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성격이 비슷한 항목들을 그룹으로 묶는 것</a:t>
            </a:r>
          </a:p>
          <a:p>
            <a:pPr/>
            <a:r>
              <a:t>그룹화(명칭, 개수) 기준이 미리 정해져 있지 않으며, 클러스터링 결과를 “분류”에 활용</a:t>
            </a:r>
          </a:p>
        </p:txBody>
      </p:sp>
      <p:sp>
        <p:nvSpPr>
          <p:cNvPr id="551" name="슬라이드 번호"/>
          <p:cNvSpPr txBox="1"/>
          <p:nvPr>
            <p:ph type="sldNum" sz="quarter" idx="2"/>
          </p:nvPr>
        </p:nvSpPr>
        <p:spPr>
          <a:xfrm>
            <a:off x="12236819" y="9192826"/>
            <a:ext cx="4219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303" y="5307021"/>
            <a:ext cx="8999757" cy="4346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연관 분석(association analysi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연관 분석(association analysis)</a:t>
            </a:r>
          </a:p>
        </p:txBody>
      </p:sp>
      <p:sp>
        <p:nvSpPr>
          <p:cNvPr id="555" name="어떤 사건이 다른 사건과 얼마나 자주 동시에 발생하는지 파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어떤 사건이 다른 사건과 얼마나 자주 동시에 발생하는지 파악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자주 발생하는 패턴 찾기(상품의 연관성, 취향의 연관성 등 분석)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같이 구매한 상품 분석(market basket analysis, 장바구니 분석) 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상품의 진열 배치 및 상품 프로모션(쿠폰 발행 등)에 활용 됨</a:t>
            </a:r>
          </a:p>
        </p:txBody>
      </p:sp>
      <p:sp>
        <p:nvSpPr>
          <p:cNvPr id="556" name="슬라이드 번호"/>
          <p:cNvSpPr txBox="1"/>
          <p:nvPr>
            <p:ph type="sldNum" sz="quarter" idx="2"/>
          </p:nvPr>
        </p:nvSpPr>
        <p:spPr>
          <a:xfrm>
            <a:off x="12236539" y="9192826"/>
            <a:ext cx="4224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분류(classific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분류(classification)</a:t>
            </a:r>
          </a:p>
        </p:txBody>
      </p:sp>
      <p:sp>
        <p:nvSpPr>
          <p:cNvPr id="559" name="특정 항목이 어느 그룹에 속하는지 구분하는 예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특정 항목이 어느 그룹에 속하는지 구분하는 예측</a:t>
            </a:r>
          </a:p>
          <a:p>
            <a:pPr/>
            <a:r>
              <a:t>분류할 그룹의 개수와 명칭이 미리 정해져 있음</a:t>
            </a:r>
          </a:p>
          <a:p>
            <a:pPr/>
            <a:r>
              <a:t>k-NN(k-nearest neighbors) 알고리즘, 베이시안 알고리즘(bayesian algorithm), 의사결정 트리 (decision tree)를 많이 사용함</a:t>
            </a:r>
          </a:p>
          <a:p>
            <a:pPr/>
            <a:r>
              <a:t>예시 - 고객 유형 분류, 스팸 메일, 추천 서비스</a:t>
            </a:r>
          </a:p>
        </p:txBody>
      </p:sp>
      <p:sp>
        <p:nvSpPr>
          <p:cNvPr id="560" name="슬라이드 번호"/>
          <p:cNvSpPr txBox="1"/>
          <p:nvPr>
            <p:ph type="sldNum" sz="quarter" idx="2"/>
          </p:nvPr>
        </p:nvSpPr>
        <p:spPr>
          <a:xfrm>
            <a:off x="12231370" y="9192826"/>
            <a:ext cx="43281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예측(predi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예측(prediction)</a:t>
            </a:r>
          </a:p>
        </p:txBody>
      </p:sp>
      <p:sp>
        <p:nvSpPr>
          <p:cNvPr id="563" name="과거의 데이터를 보고 미래에 어떤 값이 나타날지 예상하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lnSpc>
                <a:spcPts val="4200"/>
              </a:lnSpc>
              <a:spcBef>
                <a:spcPts val="3500"/>
              </a:spcBef>
              <a:defRPr sz="3443"/>
            </a:pPr>
            <a:r>
              <a:t>과거의 데이터를 보고 미래에 어떤 값이 나타날지 예상하는 것</a:t>
            </a:r>
          </a:p>
          <a:p>
            <a:pPr marL="373379" indent="-373379" defTabSz="490727">
              <a:lnSpc>
                <a:spcPts val="4200"/>
              </a:lnSpc>
              <a:spcBef>
                <a:spcPts val="3500"/>
              </a:spcBef>
              <a:defRPr sz="3443"/>
            </a:pPr>
            <a:r>
              <a:t>예</a:t>
            </a:r>
          </a:p>
          <a:p>
            <a:pPr lvl="1" marL="736388" indent="-363008" defTabSz="490727">
              <a:spcBef>
                <a:spcPts val="3500"/>
              </a:spcBef>
              <a:buBlip>
                <a:blip r:embed="rId2"/>
              </a:buBlip>
              <a:defRPr sz="2940"/>
            </a:pPr>
            <a:r>
              <a:t>과거 월별 구매 기록으로 다음 달 구매 예측</a:t>
            </a:r>
          </a:p>
          <a:p>
            <a:pPr lvl="1" marL="736388" indent="-363008" defTabSz="490727">
              <a:spcBef>
                <a:spcPts val="3500"/>
              </a:spcBef>
              <a:buBlip>
                <a:blip r:embed="rId2"/>
              </a:buBlip>
              <a:defRPr sz="2940"/>
            </a:pPr>
            <a:r>
              <a:t>특정 광고나 프로모션을 했을 때 매출 증가 예측</a:t>
            </a:r>
          </a:p>
          <a:p>
            <a:pPr marL="373379" indent="-373379" defTabSz="490727">
              <a:lnSpc>
                <a:spcPts val="4200"/>
              </a:lnSpc>
              <a:spcBef>
                <a:spcPts val="3500"/>
              </a:spcBef>
              <a:defRPr sz="3443"/>
            </a:pPr>
            <a:r>
              <a:t>수치 예측에  유용한 선형 회귀분석이 가장 많이 사용됨</a:t>
            </a:r>
          </a:p>
          <a:p>
            <a:pPr marL="373379" indent="-373379" defTabSz="490727">
              <a:lnSpc>
                <a:spcPts val="4200"/>
              </a:lnSpc>
              <a:spcBef>
                <a:spcPts val="3500"/>
              </a:spcBef>
              <a:defRPr sz="3443"/>
            </a:pPr>
            <a:r>
              <a:t>독립 변수의 기여도, 중요도 파악이 용이</a:t>
            </a:r>
          </a:p>
          <a:p>
            <a:pPr marL="373379" indent="-373379" defTabSz="490727">
              <a:lnSpc>
                <a:spcPts val="4200"/>
              </a:lnSpc>
              <a:spcBef>
                <a:spcPts val="3500"/>
              </a:spcBef>
              <a:defRPr sz="3443"/>
            </a:pPr>
            <a:r>
              <a:t>신경망(neural network) 모델도 널리 사용됨</a:t>
            </a:r>
          </a:p>
        </p:txBody>
      </p:sp>
      <p:sp>
        <p:nvSpPr>
          <p:cNvPr id="564" name="슬라이드 번호"/>
          <p:cNvSpPr txBox="1"/>
          <p:nvPr>
            <p:ph type="sldNum" sz="quarter" idx="2"/>
          </p:nvPr>
        </p:nvSpPr>
        <p:spPr>
          <a:xfrm>
            <a:off x="12240591" y="9192826"/>
            <a:ext cx="4143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분석 모델 선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분석 모델 선택</a:t>
            </a:r>
          </a:p>
        </p:txBody>
      </p:sp>
      <p:sp>
        <p:nvSpPr>
          <p:cNvPr id="567" name="주어진 문제 해결에 적합한 모델 선택이 중요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주어진 문제 해결에 적합한 모델 선택이 중요</a:t>
            </a:r>
          </a:p>
          <a:p>
            <a:pPr/>
            <a:r>
              <a:t>선택한 모델의 성능 평가 기준의 사전 정의 필요</a:t>
            </a:r>
          </a:p>
          <a:p>
            <a:pPr lvl="1">
              <a:buBlip>
                <a:blip r:embed="rId2"/>
              </a:buBlip>
            </a:pPr>
            <a:r>
              <a:t>상황에 따라 좋은 분석 알고리즘의 조건이 달라짐</a:t>
            </a:r>
          </a:p>
          <a:p>
            <a:pPr/>
            <a:r>
              <a:t>모델의 성능 평가를 위해 수치화된 객관적인 기준 필요</a:t>
            </a:r>
          </a:p>
        </p:txBody>
      </p:sp>
      <p:sp>
        <p:nvSpPr>
          <p:cNvPr id="568" name="슬라이드 번호"/>
          <p:cNvSpPr txBox="1"/>
          <p:nvPr>
            <p:ph type="sldNum" sz="quarter" idx="2"/>
          </p:nvPr>
        </p:nvSpPr>
        <p:spPr>
          <a:xfrm>
            <a:off x="12232209" y="9192826"/>
            <a:ext cx="4311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모델 선택 고려사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 선택 고려사항</a:t>
            </a:r>
          </a:p>
        </p:txBody>
      </p:sp>
      <p:sp>
        <p:nvSpPr>
          <p:cNvPr id="571" name="분석 알고리즘의 성능, 편리성, 해석의 용이성, 분석가의 선호도 고려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분석 알고리즘의 성능, 편리성, 해석의 용이성, 분석가의 선호도 고려</a:t>
            </a:r>
          </a:p>
          <a:p>
            <a:pPr/>
            <a:r>
              <a:t>모델의 원리를 고객에게 쉽게 설명할 수 있어야 함</a:t>
            </a:r>
          </a:p>
          <a:p>
            <a:pPr/>
            <a:r>
              <a:t>향후 모델(알고리즘) 이용자의 사용성을 고려</a:t>
            </a:r>
          </a:p>
          <a:p>
            <a:pPr/>
            <a:r>
              <a:t>모델 적용 결과 검토 및 문제점 분석 후 문제 해결 방법 변경</a:t>
            </a:r>
          </a:p>
        </p:txBody>
      </p:sp>
      <p:sp>
        <p:nvSpPr>
          <p:cNvPr id="572" name="슬라이드 번호"/>
          <p:cNvSpPr txBox="1"/>
          <p:nvPr>
            <p:ph type="sldNum" sz="quarter" idx="2"/>
          </p:nvPr>
        </p:nvSpPr>
        <p:spPr>
          <a:xfrm>
            <a:off x="12240870" y="9192826"/>
            <a:ext cx="41381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알고리즘의 동작 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알고리즘의 동작 속도</a:t>
            </a:r>
          </a:p>
        </p:txBody>
      </p:sp>
      <p:sp>
        <p:nvSpPr>
          <p:cNvPr id="575" name="모델의 분류나 예측 정확도 높이는 것이 가장 중요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모델의 분류나 예측 정확도 높이는 것이 가장 중요</a:t>
            </a:r>
          </a:p>
          <a:p>
            <a:pPr lvl="1">
              <a:buBlip>
                <a:blip r:embed="rId2"/>
              </a:buBlip>
            </a:pPr>
            <a:r>
              <a:t>모델의 처리(동작) 속도 또한 중요함 (실시간 처리)</a:t>
            </a:r>
          </a:p>
          <a:p>
            <a:pPr lvl="1">
              <a:buBlip>
                <a:blip r:embed="rId2"/>
              </a:buBlip>
            </a:pPr>
            <a:r>
              <a:t>모델을 만드는 데 걸리는 시간</a:t>
            </a:r>
          </a:p>
          <a:p>
            <a:pPr/>
            <a:r>
              <a:t>알고리즘이 정교하고 복잡할수록 정확도는 높아지지만, 실행 시간이 오래 걸리는 것이 일반적</a:t>
            </a:r>
          </a:p>
        </p:txBody>
      </p:sp>
      <p:sp>
        <p:nvSpPr>
          <p:cNvPr id="576" name="슬라이드 번호"/>
          <p:cNvSpPr txBox="1"/>
          <p:nvPr>
            <p:ph type="sldNum" sz="quarter" idx="2"/>
          </p:nvPr>
        </p:nvSpPr>
        <p:spPr>
          <a:xfrm>
            <a:off x="12229554" y="9192826"/>
            <a:ext cx="4364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무작위 추출 모델(A/B 테스트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무작위 추출 모델(A/B 테스트)</a:t>
            </a:r>
          </a:p>
        </p:txBody>
      </p:sp>
      <p:sp>
        <p:nvSpPr>
          <p:cNvPr id="579" name="데이터를 수집 단계에서부터 데이터를 랜덤하게 구분하는 방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데이터를 수집 단계에서부터 데이터를 랜덤하게 구분하는 방식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두 방식의 차이점을 순수 비교 가능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이용자 그룹을 둘로 나누고 각각 다른 화면이나 상품을 보여주는 방법(웹 사이트의 고객 반응)</a:t>
            </a:r>
          </a:p>
          <a:p>
            <a:pPr lvl="1" marL="788987" indent="-388937" defTabSz="525779">
              <a:spcBef>
                <a:spcPts val="3700"/>
              </a:spcBef>
              <a:buBlip>
                <a:blip r:embed="rId2"/>
              </a:buBlip>
              <a:defRPr sz="3150"/>
            </a:pPr>
            <a:r>
              <a:t>이용자 그룹을 랜덤(공정)하게 둘로 분류해야, 데이터 분석 결과를 신뢰할 수 있게 됨</a:t>
            </a:r>
          </a:p>
          <a:p>
            <a:pPr marL="400050" indent="-400050" defTabSz="525779">
              <a:lnSpc>
                <a:spcPts val="4500"/>
              </a:lnSpc>
              <a:spcBef>
                <a:spcPts val="3700"/>
              </a:spcBef>
              <a:defRPr sz="3689"/>
            </a:pPr>
            <a:r>
              <a:t>두 가지 뿐 아니라 여러 가지 정책을 비교할 때도 활용 가능</a:t>
            </a:r>
          </a:p>
        </p:txBody>
      </p:sp>
      <p:sp>
        <p:nvSpPr>
          <p:cNvPr id="580" name="슬라이드 번호"/>
          <p:cNvSpPr txBox="1"/>
          <p:nvPr>
            <p:ph type="sldNum" sz="quarter" idx="2"/>
          </p:nvPr>
        </p:nvSpPr>
        <p:spPr>
          <a:xfrm>
            <a:off x="12232209" y="9192826"/>
            <a:ext cx="4311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컴퓨터지능의 발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컴퓨터지능의 발달</a:t>
            </a:r>
          </a:p>
        </p:txBody>
      </p:sp>
      <p:pic>
        <p:nvPicPr>
          <p:cNvPr id="2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702" y="2199257"/>
            <a:ext cx="10055396" cy="710768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슬라이드 번호"/>
          <p:cNvSpPr txBox="1"/>
          <p:nvPr>
            <p:ph type="sldNum" sz="quarter" idx="4294967295"/>
          </p:nvPr>
        </p:nvSpPr>
        <p:spPr>
          <a:xfrm>
            <a:off x="12335193" y="9192826"/>
            <a:ext cx="22517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데이터분석 프로젝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데이터분석 프로젝트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문제정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문제정의</a:t>
            </a:r>
          </a:p>
        </p:txBody>
      </p:sp>
      <p:sp>
        <p:nvSpPr>
          <p:cNvPr id="585" name="문제를 명확하게 구체적으로 정의하는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문제를 명확하게 구체적으로 정의하는 것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데이터분석에서 가장 중요한 단계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데이터 분석을 통해 해결할 수 있는 문제인지 먼저 파악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처음부터 문제가 아닌 것을 해결하려고 시도하는 경우가 의외로 많음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문제는 조건, 조직, 시기, 장소 등에 따라 매우 다양</a:t>
            </a:r>
          </a:p>
        </p:txBody>
      </p:sp>
      <p:sp>
        <p:nvSpPr>
          <p:cNvPr id="586" name="슬라이드 번호"/>
          <p:cNvSpPr txBox="1"/>
          <p:nvPr>
            <p:ph type="sldNum" sz="quarter" idx="2"/>
          </p:nvPr>
        </p:nvSpPr>
        <p:spPr>
          <a:xfrm>
            <a:off x="12267553" y="9192826"/>
            <a:ext cx="360452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문제정의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문제정의 방법</a:t>
            </a:r>
          </a:p>
        </p:txBody>
      </p:sp>
      <p:sp>
        <p:nvSpPr>
          <p:cNvPr id="589" name="큰 문제를 한번에 해결하기 어려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큰 문제를 한번에 해결하기 어려움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해결할 수 있는 크기의 작은 문제로 나누어 해결하는 전략 필요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분석 방법이 존재하는 문제 단위로 나누기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예) 큰 문제: 기업의 수익 감소</a:t>
            </a:r>
          </a:p>
          <a:p>
            <a:pPr lvl="1" marL="700358" indent="-322533" defTabSz="496570">
              <a:spcBef>
                <a:spcPts val="3500"/>
              </a:spcBef>
              <a:buSzPct val="75000"/>
              <a:buChar char="•"/>
              <a:defRPr sz="2975"/>
            </a:pPr>
            <a:r>
              <a:t>배송이 늦어지는 이유 분석</a:t>
            </a:r>
          </a:p>
          <a:p>
            <a:pPr lvl="1" marL="700358" indent="-322533" defTabSz="496570">
              <a:spcBef>
                <a:spcPts val="3500"/>
              </a:spcBef>
              <a:buSzPct val="75000"/>
              <a:buChar char="•"/>
              <a:defRPr sz="2975"/>
            </a:pPr>
            <a:r>
              <a:t>고객 불만이 발생하는 원인 분석</a:t>
            </a:r>
          </a:p>
          <a:p>
            <a:pPr lvl="1" marL="700358" indent="-322533" defTabSz="496570">
              <a:spcBef>
                <a:spcPts val="3500"/>
              </a:spcBef>
              <a:buSzPct val="75000"/>
              <a:buChar char="•"/>
              <a:defRPr sz="2975"/>
            </a:pPr>
            <a:r>
              <a:t>반품이 많은 이유 분석</a:t>
            </a:r>
          </a:p>
        </p:txBody>
      </p:sp>
      <p:sp>
        <p:nvSpPr>
          <p:cNvPr id="590" name="슬라이드 번호"/>
          <p:cNvSpPr txBox="1"/>
          <p:nvPr>
            <p:ph type="sldNum" sz="quarter" idx="2"/>
          </p:nvPr>
        </p:nvSpPr>
        <p:spPr>
          <a:xfrm>
            <a:off x="12245480" y="9192826"/>
            <a:ext cx="40459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프로젝트 수행 전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프로젝트 수행 전략</a:t>
            </a:r>
          </a:p>
        </p:txBody>
      </p:sp>
      <p:sp>
        <p:nvSpPr>
          <p:cNvPr id="593" name="프로젝트 매니저, 프로젝트 수행 팀 정하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프로젝트 매니저, 프로젝트 수행 팀 정하기</a:t>
            </a:r>
          </a:p>
          <a:p>
            <a:pPr/>
            <a:r>
              <a:t>관련 부서, 이해관계자 식별(데이터 보유자)</a:t>
            </a:r>
          </a:p>
          <a:p>
            <a:pPr/>
            <a:r>
              <a:t>역할과 책임, 일정 수립</a:t>
            </a:r>
          </a:p>
          <a:p>
            <a:pPr/>
            <a:r>
              <a:t>관련자들의 동의 및 참여는 필수적</a:t>
            </a:r>
          </a:p>
        </p:txBody>
      </p:sp>
      <p:sp>
        <p:nvSpPr>
          <p:cNvPr id="594" name="슬라이드 번호"/>
          <p:cNvSpPr txBox="1"/>
          <p:nvPr>
            <p:ph type="sldNum" sz="quarter" idx="2"/>
          </p:nvPr>
        </p:nvSpPr>
        <p:spPr>
          <a:xfrm>
            <a:off x="12245201" y="9192826"/>
            <a:ext cx="40515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프로젝트의 제한 요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프로젝트의 제한 요건</a:t>
            </a:r>
          </a:p>
        </p:txBody>
      </p:sp>
      <p:sp>
        <p:nvSpPr>
          <p:cNvPr id="597" name="최대 얼마까지 비용을 투자할 수 있는가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최대 얼마까지 비용을 투자할 수 있는가?</a:t>
            </a:r>
          </a:p>
          <a:p>
            <a:pPr/>
            <a:r>
              <a:t>언제가 최종 마감 시간인가?</a:t>
            </a:r>
          </a:p>
          <a:p>
            <a:pPr/>
            <a:r>
              <a:t>최소한의 성능 기준은 무엇인가?</a:t>
            </a:r>
          </a:p>
        </p:txBody>
      </p:sp>
      <p:sp>
        <p:nvSpPr>
          <p:cNvPr id="598" name="슬라이드 번호"/>
          <p:cNvSpPr txBox="1"/>
          <p:nvPr>
            <p:ph type="sldNum" sz="quarter" idx="2"/>
          </p:nvPr>
        </p:nvSpPr>
        <p:spPr>
          <a:xfrm>
            <a:off x="12240032" y="9192826"/>
            <a:ext cx="41549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현황 파악에서 출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현황 파악에서 출발</a:t>
            </a:r>
          </a:p>
        </p:txBody>
      </p:sp>
      <p:sp>
        <p:nvSpPr>
          <p:cNvPr id="601" name="문제 검토(고객의 근본적 고민인지 여부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문제 검토(고객의 근본적 고민인지 여부)</a:t>
            </a:r>
          </a:p>
          <a:p>
            <a:pPr/>
            <a:r>
              <a:t>현재까지 왜 해결을 못했는지 현황 분석</a:t>
            </a:r>
          </a:p>
          <a:p>
            <a:pPr/>
            <a:r>
              <a:t>목적을 분명히 파악하고 구체적(정량적) 목표 수립</a:t>
            </a:r>
          </a:p>
          <a:p>
            <a:pPr/>
            <a:r>
              <a:t>프로젝트 종료 기준 수립(목표 달성 여부, 시간 등)</a:t>
            </a:r>
          </a:p>
        </p:txBody>
      </p:sp>
      <p:sp>
        <p:nvSpPr>
          <p:cNvPr id="602" name="슬라이드 번호"/>
          <p:cNvSpPr txBox="1"/>
          <p:nvPr>
            <p:ph type="sldNum" sz="quarter" idx="2"/>
          </p:nvPr>
        </p:nvSpPr>
        <p:spPr>
          <a:xfrm>
            <a:off x="12249252" y="9192826"/>
            <a:ext cx="39705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가용 자원의 파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가용 자원의 파악</a:t>
            </a:r>
          </a:p>
        </p:txBody>
      </p:sp>
      <p:sp>
        <p:nvSpPr>
          <p:cNvPr id="605" name="사용할 수 있는 데이터의 종류는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사용할 수 있는 데이터의 종류는?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인적 자원은? (내부 인력 또는 외부 전문가 활용)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전산 처리 자원은?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데이터 수집 비용은?(무료, 유료)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관계자와의 협조 및 갈등 요소는?</a:t>
            </a:r>
          </a:p>
          <a:p>
            <a:pPr marL="426719" indent="-426719" defTabSz="560831">
              <a:lnSpc>
                <a:spcPts val="4800"/>
              </a:lnSpc>
              <a:spcBef>
                <a:spcPts val="4000"/>
              </a:spcBef>
              <a:defRPr sz="3936"/>
            </a:pPr>
            <a:r>
              <a:t>보안 대책은?</a:t>
            </a:r>
          </a:p>
        </p:txBody>
      </p:sp>
      <p:sp>
        <p:nvSpPr>
          <p:cNvPr id="606" name="슬라이드 번호"/>
          <p:cNvSpPr txBox="1"/>
          <p:nvPr>
            <p:ph type="sldNum" sz="quarter" idx="2"/>
          </p:nvPr>
        </p:nvSpPr>
        <p:spPr>
          <a:xfrm>
            <a:off x="12240870" y="9192826"/>
            <a:ext cx="41381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분석 방법 검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분석 방법 검토</a:t>
            </a:r>
          </a:p>
        </p:txBody>
      </p:sp>
      <p:sp>
        <p:nvSpPr>
          <p:cNvPr id="609" name="상황 및 조건에 따라 최적의 분석 방법은 상이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상황 및 조건에 따라 최적의 분석 방법은 상이함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확보할 수 있는 데이터의 종류, 수집 비용, 개발 시간, 분석 시간, 운영 시간 고려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분석 결과의 정확도 또는 신속한 결과 도출?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본격적인 분석 전 일부 샘플 데이터 분석 시도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분석 방법에 따라 수집해야 할 데이터의 종류가 달라짐(데이터의 상세함의 정도 등)</a:t>
            </a:r>
          </a:p>
        </p:txBody>
      </p:sp>
      <p:sp>
        <p:nvSpPr>
          <p:cNvPr id="610" name="슬라이드 번호"/>
          <p:cNvSpPr txBox="1"/>
          <p:nvPr>
            <p:ph type="sldNum" sz="quarter" idx="2"/>
          </p:nvPr>
        </p:nvSpPr>
        <p:spPr>
          <a:xfrm>
            <a:off x="12249531" y="9192826"/>
            <a:ext cx="396495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데이터 수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수집</a:t>
            </a:r>
          </a:p>
        </p:txBody>
      </p:sp>
      <p:sp>
        <p:nvSpPr>
          <p:cNvPr id="613" name="전체 과정에서 70~80%의 시간을 소모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전체 과정에서 70~80%의 시간을 소모함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핵심 데이터 확보 여부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데이터 품질 검증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잘못된 데이터 사용은 잘못된 결과를 도출하므로 데이터의 유용성 검토는 필수적</a:t>
            </a:r>
          </a:p>
          <a:p>
            <a:pPr marL="417830" indent="-417830" defTabSz="549148">
              <a:lnSpc>
                <a:spcPts val="4700"/>
              </a:lnSpc>
              <a:spcBef>
                <a:spcPts val="3900"/>
              </a:spcBef>
              <a:defRPr sz="3854"/>
            </a:pPr>
            <a:r>
              <a:t>데이터 수집 후 데이터 처리 과정 적용(오류값, 누락 데이터, 데이터 량 줄이기 등)</a:t>
            </a:r>
          </a:p>
        </p:txBody>
      </p:sp>
      <p:sp>
        <p:nvSpPr>
          <p:cNvPr id="614" name="슬라이드 번호"/>
          <p:cNvSpPr txBox="1"/>
          <p:nvPr>
            <p:ph type="sldNum" sz="quarter" idx="2"/>
          </p:nvPr>
        </p:nvSpPr>
        <p:spPr>
          <a:xfrm>
            <a:off x="12238216" y="9192826"/>
            <a:ext cx="41912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탐색적 데이터 분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탐색적 데이터 분석</a:t>
            </a:r>
          </a:p>
        </p:txBody>
      </p:sp>
      <p:sp>
        <p:nvSpPr>
          <p:cNvPr id="617" name="수집한 데이터의 전체적인 특성을 분석 - (Exploratory Data Analysis: ED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수집한 데이터의 전체적인 특성을 분석 - (Exploratory Data Analysis: EDA)</a:t>
            </a:r>
          </a:p>
          <a:p>
            <a:pPr/>
            <a:r>
              <a:t>본격적인 데이터 분석에 앞서 수집한 데이터가 분석에 적절한지 알아보는 과정</a:t>
            </a:r>
          </a:p>
          <a:p>
            <a:pPr/>
            <a:r>
              <a:t>기본적인 통계적 특성 파악: 숫자형 데이터의 평균, 최대값, 최소값, 표준편차, 분산 등</a:t>
            </a:r>
          </a:p>
        </p:txBody>
      </p:sp>
      <p:sp>
        <p:nvSpPr>
          <p:cNvPr id="618" name="슬라이드 번호"/>
          <p:cNvSpPr txBox="1"/>
          <p:nvPr>
            <p:ph type="sldNum" sz="quarter" idx="2"/>
          </p:nvPr>
        </p:nvSpPr>
        <p:spPr>
          <a:xfrm>
            <a:off x="12240870" y="9192826"/>
            <a:ext cx="41381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빅데이터 분석의 가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빅데이터 분석의 가치</a:t>
            </a:r>
          </a:p>
        </p:txBody>
      </p:sp>
      <p:sp>
        <p:nvSpPr>
          <p:cNvPr id="246" name="4차산업혁명은 인공지능으로 촉발되었으며, 실용적인 인공지능은 빅데이터 기반의 기계학습이 핵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4차산업혁명은 인공지능으로 촉발되었으며, 실용적인 인공지능은 빅데이터 기반의 기계학습이 핵심</a:t>
            </a:r>
          </a:p>
          <a:p>
            <a:pPr/>
            <a:r>
              <a:t>정치, 경제, 사회, 문화, 국방, 교육, 의료, 금융, 에너지, 재난관리, 범죄예방 등 전 분야에 영향</a:t>
            </a:r>
          </a:p>
        </p:txBody>
      </p:sp>
      <p:sp>
        <p:nvSpPr>
          <p:cNvPr id="247" name="슬라이드 번호"/>
          <p:cNvSpPr txBox="1"/>
          <p:nvPr>
            <p:ph type="sldNum" sz="quarter" idx="2"/>
          </p:nvPr>
        </p:nvSpPr>
        <p:spPr>
          <a:xfrm>
            <a:off x="12308764" y="9192826"/>
            <a:ext cx="27803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데이터 분석 종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분석 종류</a:t>
            </a:r>
          </a:p>
        </p:txBody>
      </p:sp>
      <p:sp>
        <p:nvSpPr>
          <p:cNvPr id="62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슬라이드 번호"/>
          <p:cNvSpPr txBox="1"/>
          <p:nvPr>
            <p:ph type="sldNum" sz="quarter" idx="2"/>
          </p:nvPr>
        </p:nvSpPr>
        <p:spPr>
          <a:xfrm>
            <a:off x="12219496" y="9192826"/>
            <a:ext cx="45656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23" name="표"/>
          <p:cNvGraphicFramePr/>
          <p:nvPr/>
        </p:nvGraphicFramePr>
        <p:xfrm>
          <a:off x="1579440" y="3099656"/>
          <a:ext cx="10397682" cy="581336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67718"/>
                <a:gridCol w="7917262"/>
              </a:tblGrid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내용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기초 통계 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평균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분산 등 데이터 분포 파악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클러스터링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비슷한 성격의 항목들을 그룹으로 만들기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연관관계 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같이 자주 발생하는 연관성 패턴 찾기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미리 정해진 카테고리 중 어디에 속하는지 판별하기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966777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예측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주가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매출 등 수치를 예측하는 것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결과 적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결과 적용</a:t>
            </a:r>
          </a:p>
        </p:txBody>
      </p:sp>
      <p:sp>
        <p:nvSpPr>
          <p:cNvPr id="626" name="분석 모델(결과)을 실제 상황에 적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분석 모델(결과)을 실제 상황에 적용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고객이 분석 모델(솔루션)을 이해할 수 있도록 설명이 필요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최고 의사결정권자, 실무자 이해가 필수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스토리 기반의 리포팅(요약 보고)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분석 결과의 시각화(그래프로 표현)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피드백을 받아 분석 모델(알고리즘)이 발전하는 형태로 모델을 개발해야 함</a:t>
            </a:r>
          </a:p>
        </p:txBody>
      </p:sp>
      <p:sp>
        <p:nvSpPr>
          <p:cNvPr id="627" name="슬라이드 번호"/>
          <p:cNvSpPr txBox="1"/>
          <p:nvPr>
            <p:ph type="sldNum" sz="quarter" idx="2"/>
          </p:nvPr>
        </p:nvSpPr>
        <p:spPr>
          <a:xfrm>
            <a:off x="12256237" y="9192826"/>
            <a:ext cx="383084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프로젝트 관리자 역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프로젝트 관리자 역량</a:t>
            </a:r>
          </a:p>
        </p:txBody>
      </p:sp>
      <p:sp>
        <p:nvSpPr>
          <p:cNvPr id="630" name="프로젝트 관리자(Project Manager) 역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프로젝트 관리자(Project Manager) 역량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서비스 이용자와 협업 필수(프로젝트 초반부터 참여 유도)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커뮤니케이션(소통, 구두, 보고서, 발표 등) 능력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IT와 비즈니스 영역 사이, 전문가와 비전문가 사이</a:t>
            </a:r>
          </a:p>
          <a:p>
            <a:pPr lvl="1" marL="815287" indent="-401902" defTabSz="543305">
              <a:spcBef>
                <a:spcPts val="3900"/>
              </a:spcBef>
              <a:buBlip>
                <a:blip r:embed="rId2"/>
              </a:buBlip>
              <a:defRPr sz="3255"/>
            </a:pPr>
            <a:r>
              <a:t>의사결정권자 설득 능력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문제 해결을 위한 전체 과정을 파악하고, 문제 해결 과정을  참여자간 협업을 통해 이끌어 나갈 수 있는 능력 필요</a:t>
            </a:r>
          </a:p>
        </p:txBody>
      </p:sp>
      <p:sp>
        <p:nvSpPr>
          <p:cNvPr id="631" name="슬라이드 번호"/>
          <p:cNvSpPr txBox="1"/>
          <p:nvPr>
            <p:ph type="sldNum" sz="quarter" idx="2"/>
          </p:nvPr>
        </p:nvSpPr>
        <p:spPr>
          <a:xfrm>
            <a:off x="12234164" y="9192826"/>
            <a:ext cx="427229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이해관계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이해관계자</a:t>
            </a:r>
          </a:p>
        </p:txBody>
      </p:sp>
      <p:sp>
        <p:nvSpPr>
          <p:cNvPr id="63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5" name="슬라이드 번호"/>
          <p:cNvSpPr txBox="1"/>
          <p:nvPr>
            <p:ph type="sldNum" sz="quarter" idx="2"/>
          </p:nvPr>
        </p:nvSpPr>
        <p:spPr>
          <a:xfrm>
            <a:off x="12233885" y="9192826"/>
            <a:ext cx="42778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636" name="표"/>
          <p:cNvGraphicFramePr/>
          <p:nvPr/>
        </p:nvGraphicFramePr>
        <p:xfrm>
          <a:off x="1681203" y="3247809"/>
          <a:ext cx="9655094" cy="55773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59546"/>
                <a:gridCol w="6682846"/>
              </a:tblGrid>
              <a:tr h="428372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역할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</a:tr>
              <a:tr h="1293914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프로젝트 스폰서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프로젝트를 통해 결과를 얻기를 원하는 사람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사업 책임자</a:t>
                      </a:r>
                      <a:r>
                        <a:t>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프로젝트 비용 지불자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목표를 가능한 구체적으로 정의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80791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이용자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분석 결과물을 실제로 사용할 사람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프로젝트 담당 실무자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프로젝트 참여 유도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진행 상황의 적극적 공유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  <a:tr h="1280791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도메인 전문가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현장의 문제에 대한 경험이 많은 사람</a:t>
                      </a:r>
                    </a:p>
                    <a:p>
                      <a:pPr algn="l" defTabSz="914400">
                        <a:lnSpc>
                          <a:spcPts val="3000"/>
                        </a:lnSpc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(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마케팅 전문가</a:t>
                      </a:r>
                      <a:r>
                        <a:t>, DNA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분석 전문가 등</a:t>
                      </a:r>
                      <a:r>
                        <a:t>)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문제를 명확히 정의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가설 설정의 역할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</a:tr>
              <a:tr h="1280791">
                <a:tc>
                  <a:txBody>
                    <a:bodyPr/>
                    <a:lstStyle/>
                    <a:p>
                      <a:pPr defTabSz="914400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사이언스 팀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서로 다른 전문가로 구성된 팀</a:t>
                      </a:r>
                    </a:p>
                    <a:p>
                      <a:pPr marL="285750" indent="-285750" algn="l" defTabSz="914400">
                        <a:lnSpc>
                          <a:spcPts val="3000"/>
                        </a:lnSpc>
                        <a:buSzPct val="100000"/>
                        <a:buFont typeface="Arial"/>
                        <a:buChar char="•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데이터 관리자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도메인 전문가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통계 전문가</a:t>
                      </a:r>
                      <a:r>
                        <a:t>, </a:t>
                      </a:r>
                      <a:r>
                        <a:rPr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프로그래머 등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데이터분석 능력 요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데이터분석 능력 요소</a:t>
            </a:r>
          </a:p>
        </p:txBody>
      </p:sp>
      <p:sp>
        <p:nvSpPr>
          <p:cNvPr id="639" name="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Problem </a:t>
            </a:r>
          </a:p>
          <a:p>
            <a:pPr lvl="1"/>
            <a:r>
              <a:t>문제를 정의하는 능력</a:t>
            </a:r>
          </a:p>
          <a:p>
            <a:pPr lvl="1"/>
            <a:r>
              <a:t>데이터 분석으로 문제를 해결하는 능력</a:t>
            </a:r>
          </a:p>
          <a:p>
            <a:pPr>
              <a:buBlip>
                <a:blip r:embed="rId2"/>
              </a:buBlip>
            </a:pPr>
            <a:r>
              <a:t>Principle</a:t>
            </a:r>
          </a:p>
          <a:p>
            <a:pPr lvl="1"/>
            <a:r>
              <a:t>데이터 사이언스(기계학습)의 기본 개념</a:t>
            </a:r>
          </a:p>
          <a:p>
            <a:pPr lvl="1"/>
            <a:r>
              <a:t>이론적인 지식 </a:t>
            </a:r>
          </a:p>
          <a:p>
            <a:pPr>
              <a:buBlip>
                <a:blip r:embed="rId2"/>
              </a:buBlip>
            </a:pPr>
            <a:r>
              <a:t>Practice</a:t>
            </a:r>
          </a:p>
          <a:p>
            <a:pPr lvl="1"/>
            <a:r>
              <a:t>데이터 수집, 처리, 분석</a:t>
            </a:r>
          </a:p>
          <a:p>
            <a:pPr lvl="1"/>
            <a:r>
              <a:t>실제에 적용하는 능력 (시스템 구축)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E. 데이터분석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 데이터분석 도구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데이터 분석 도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데이터 분석 도구</a:t>
            </a:r>
          </a:p>
        </p:txBody>
      </p:sp>
      <p:sp>
        <p:nvSpPr>
          <p:cNvPr id="644" name="프로그래밍 언어: R, Python, Java, C/C++ 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프로그래밍 언어: R, Python, Java, C/C++ 등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스프레드시트(엑셀)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통계처리 패키지: STATA, SAS, SPSS, MATLAB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데이터 분석 도구의 선택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무료 or 유료(라이선스의 숫자)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도구의 가용성(조직 내 공유 도구의 경우)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도구의 기능, 데이터 내보내기, 호환성, 사용성 등</a:t>
            </a:r>
          </a:p>
          <a:p>
            <a:pPr lvl="1" marL="648723" indent="-319793" defTabSz="432308">
              <a:spcBef>
                <a:spcPts val="3100"/>
              </a:spcBef>
              <a:buBlip>
                <a:blip r:embed="rId2"/>
              </a:buBlip>
              <a:defRPr sz="2590"/>
            </a:pPr>
            <a:r>
              <a:t>교육 및 기술 지원</a:t>
            </a:r>
          </a:p>
        </p:txBody>
      </p:sp>
      <p:sp>
        <p:nvSpPr>
          <p:cNvPr id="645" name="슬라이드 번호"/>
          <p:cNvSpPr txBox="1"/>
          <p:nvPr>
            <p:ph type="sldNum" sz="quarter" idx="2"/>
          </p:nvPr>
        </p:nvSpPr>
        <p:spPr>
          <a:xfrm>
            <a:off x="12229554" y="9192826"/>
            <a:ext cx="4364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</a:t>
            </a:r>
          </a:p>
        </p:txBody>
      </p:sp>
      <p:sp>
        <p:nvSpPr>
          <p:cNvPr id="648" name="통계 처리를 목적으로 개발된 언어로 공개 소프트웨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통계 처리를 목적으로 개발된 언어로 공개 소프트웨어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전 세계의 개발자들이 수많은 패키지를 개발하고 공유하며 기계학습 알고리즘 구현, 데이터 시각화 등에 널리 사용됨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문법은 매우 간단하나 통계의 기본 개념 숙지 필요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하나의 함수 호출로 많은 작업 수행하므로 편리하나, 함수의 구현 내용에 대한 이해가 필요함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데이터를 보다 상세하게 다루거나 복잡한 기능을 구현하려면 범용 프로그래밍 언어를 사용해야 함</a:t>
            </a:r>
          </a:p>
        </p:txBody>
      </p:sp>
      <p:sp>
        <p:nvSpPr>
          <p:cNvPr id="649" name="슬라이드 번호"/>
          <p:cNvSpPr txBox="1"/>
          <p:nvPr>
            <p:ph type="sldNum" sz="quarter" idx="2"/>
          </p:nvPr>
        </p:nvSpPr>
        <p:spPr>
          <a:xfrm>
            <a:off x="12238216" y="9192826"/>
            <a:ext cx="41912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파이썬(Pyth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파이썬(Python)</a:t>
            </a:r>
          </a:p>
        </p:txBody>
      </p:sp>
      <p:sp>
        <p:nvSpPr>
          <p:cNvPr id="652" name="범용 프로그래밍 언어로 데이터 분석에 필요한 상세한   함수들을 제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범용 프로그래밍 언어로 데이터 분석에 필요한 상세한   함수들을 제공</a:t>
            </a:r>
          </a:p>
          <a:p>
            <a:pPr/>
            <a:r>
              <a:t>쥬피터 노트북 사용으로 개발이 용이</a:t>
            </a:r>
          </a:p>
          <a:p>
            <a:pPr/>
            <a:r>
              <a:t>NumPy(데이터 컨테이너), Pandas(데이터 처리 함수), Matplotlib(데이터 시각화), IPython(계산용 라이브러리), SciPy(계산 컴퓨팅 영역에 대한 라이브러리) 등 라이브러리 제공</a:t>
            </a:r>
          </a:p>
        </p:txBody>
      </p:sp>
      <p:sp>
        <p:nvSpPr>
          <p:cNvPr id="653" name="슬라이드 번호"/>
          <p:cNvSpPr txBox="1"/>
          <p:nvPr>
            <p:ph type="sldNum" sz="quarter" idx="2"/>
          </p:nvPr>
        </p:nvSpPr>
        <p:spPr>
          <a:xfrm>
            <a:off x="12226900" y="9192826"/>
            <a:ext cx="44175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</a:t>
            </a:r>
          </a:p>
        </p:txBody>
      </p:sp>
      <p:sp>
        <p:nvSpPr>
          <p:cNvPr id="656" name="SAS(Statistical Analysis System)는 기업이나 대형 기관에서 널리 사용 (유료상품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SAS(Statistical Analysis System)는 기업이나 대형 기관에서 널리 사용 (유료상품)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데이터베이스의 자료를 쉽게 접근할 수 있으며 자료의 정렬, 결합, 분류, 수정 등 자료 관리가 용이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의사 결정, 모델 훈련 및 예측 등의 데이터 분석 가능, 그래프와 통계표의 작성도 용이</a:t>
            </a:r>
          </a:p>
          <a:p>
            <a:pPr marL="413384" indent="-413384" defTabSz="543305">
              <a:lnSpc>
                <a:spcPts val="4600"/>
              </a:lnSpc>
              <a:spcBef>
                <a:spcPts val="3900"/>
              </a:spcBef>
              <a:defRPr sz="3813"/>
            </a:pPr>
            <a:r>
              <a:t>대표 솔루션으로 Enterprise Guide(EG)와 Enterprise Miner(Eminer) 제공</a:t>
            </a:r>
          </a:p>
        </p:txBody>
      </p:sp>
      <p:sp>
        <p:nvSpPr>
          <p:cNvPr id="657" name="슬라이드 번호"/>
          <p:cNvSpPr txBox="1"/>
          <p:nvPr>
            <p:ph type="sldNum" sz="quarter" idx="2"/>
          </p:nvPr>
        </p:nvSpPr>
        <p:spPr>
          <a:xfrm>
            <a:off x="12229554" y="9192826"/>
            <a:ext cx="4364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자동차 보험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자동차 보험사</a:t>
            </a:r>
          </a:p>
        </p:txBody>
      </p:sp>
      <p:sp>
        <p:nvSpPr>
          <p:cNvPr id="250" name="슬라이드 번호"/>
          <p:cNvSpPr txBox="1"/>
          <p:nvPr>
            <p:ph type="sldNum" sz="quarter" idx="2"/>
          </p:nvPr>
        </p:nvSpPr>
        <p:spPr>
          <a:xfrm>
            <a:off x="12311419" y="9192826"/>
            <a:ext cx="2727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rcRect l="0" t="1026" r="0" b="1025"/>
          <a:stretch>
            <a:fillRect/>
          </a:stretch>
        </p:blipFill>
        <p:spPr>
          <a:xfrm>
            <a:off x="3614951" y="4889433"/>
            <a:ext cx="6793768" cy="443324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보험사는 교통사고를 낼 확률이 높은 사람을 찾아 이들의 보험료를…"/>
          <p:cNvSpPr txBox="1"/>
          <p:nvPr/>
        </p:nvSpPr>
        <p:spPr>
          <a:xfrm>
            <a:off x="641561" y="3174967"/>
            <a:ext cx="1172167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보험사는 교통사고를 낼 확률이 높은 사람을 찾아 이들의 보험료를 </a:t>
            </a:r>
          </a:p>
          <a:p>
            <a:pPr>
              <a:defRPr sz="3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올리고 이들이 다른 회사로 가게 한다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P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SPSS</a:t>
            </a:r>
          </a:p>
        </p:txBody>
      </p:sp>
      <p:sp>
        <p:nvSpPr>
          <p:cNvPr id="660" name="SPSS(Statistical Package for the Social Sciences)는 가장 많이 사용되는 통계 처리 패키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SPSS(Statistical Package for the Social Sciences)는 가장 많이 사용되는 통계 처리 패키지</a:t>
            </a:r>
          </a:p>
          <a:p>
            <a:pPr/>
            <a:r>
              <a:t>두 가지 수행 방식:</a:t>
            </a:r>
          </a:p>
          <a:p>
            <a:pPr lvl="1">
              <a:buBlip>
                <a:blip r:embed="rId2"/>
              </a:buBlip>
            </a:pPr>
            <a:r>
              <a:t>일반인을 위한 대화상자/메뉴 기반의 GUI 방식</a:t>
            </a:r>
          </a:p>
          <a:p>
            <a:pPr lvl="1">
              <a:buBlip>
                <a:blip r:embed="rId2"/>
              </a:buBlip>
            </a:pPr>
            <a:r>
              <a:t>전문가를 위한 Syntax 방식(직접 명령문 스크립트 작성)</a:t>
            </a:r>
          </a:p>
        </p:txBody>
      </p:sp>
      <p:sp>
        <p:nvSpPr>
          <p:cNvPr id="661" name="슬라이드 번호"/>
          <p:cNvSpPr txBox="1"/>
          <p:nvPr>
            <p:ph type="sldNum" sz="quarter" idx="2"/>
          </p:nvPr>
        </p:nvSpPr>
        <p:spPr>
          <a:xfrm>
            <a:off x="12222150" y="9192826"/>
            <a:ext cx="45125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MAT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MATLAB</a:t>
            </a:r>
          </a:p>
        </p:txBody>
      </p:sp>
      <p:sp>
        <p:nvSpPr>
          <p:cNvPr id="664" name="MatLab(Matrix Laboratory)은 수치 해석, 행렬 연산, 신호 처리의 수치 계산을 편리하게 수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MatLab(Matrix Laboratory)은 수치 해석, 행렬 연산, 신호 처리의 수치 계산을 편리하게 수행</a:t>
            </a:r>
          </a:p>
          <a:p>
            <a:pPr/>
            <a:r>
              <a:t>다양한 그래픽 기능 제공하고 수치 데이터를 다루기가 편리하여 공학분야에서 널리 사용됨</a:t>
            </a:r>
          </a:p>
          <a:p>
            <a:pPr/>
            <a:r>
              <a:t>다양한 형식의 데이터 가져오기, 데이터 관리, 필터링, 사전 처리 가능</a:t>
            </a:r>
          </a:p>
          <a:p>
            <a:pPr/>
            <a:r>
              <a:t>데이터 분석 결과 시각화 라이브러리 제공</a:t>
            </a:r>
          </a:p>
        </p:txBody>
      </p:sp>
      <p:sp>
        <p:nvSpPr>
          <p:cNvPr id="665" name="슬라이드 번호"/>
          <p:cNvSpPr txBox="1"/>
          <p:nvPr>
            <p:ph type="sldNum" sz="quarter" idx="2"/>
          </p:nvPr>
        </p:nvSpPr>
        <p:spPr>
          <a:xfrm>
            <a:off x="12258891" y="9192826"/>
            <a:ext cx="3777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EXC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EXCEL</a:t>
            </a:r>
          </a:p>
        </p:txBody>
      </p:sp>
      <p:sp>
        <p:nvSpPr>
          <p:cNvPr id="668" name="데이터의 전체적인 내용을 빠르게 파악 가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데이터의 전체적인 내용을 빠르게 파악 가능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수식 계산, 기초 통계 분석, 그래픽과 차트 작성 가능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데이터베이스, 응용 프로그램도 작성 가능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데이터 분석 기능으로 회귀분석, 민감도 분석, 분산 분석, 상관 분석, 히스토그램 등 제공</a:t>
            </a:r>
          </a:p>
          <a:p>
            <a:pPr marL="391159" indent="-391159" defTabSz="514095">
              <a:lnSpc>
                <a:spcPts val="4400"/>
              </a:lnSpc>
              <a:spcBef>
                <a:spcPts val="3600"/>
              </a:spcBef>
              <a:defRPr sz="3607"/>
            </a:pPr>
            <a:r>
              <a:t>추가 설치 가능 도구:</a:t>
            </a:r>
          </a:p>
          <a:p>
            <a:pPr lvl="1" marL="771454" indent="-380294" defTabSz="514095">
              <a:spcBef>
                <a:spcPts val="3600"/>
              </a:spcBef>
              <a:buBlip>
                <a:blip r:embed="rId2"/>
              </a:buBlip>
              <a:defRPr sz="3080"/>
            </a:pPr>
            <a:r>
              <a:t>XLMiner(유료), DataMinerXL(유료), 11Ants(유료), Solver(해 찾기)</a:t>
            </a:r>
          </a:p>
        </p:txBody>
      </p:sp>
      <p:sp>
        <p:nvSpPr>
          <p:cNvPr id="669" name="슬라이드 번호"/>
          <p:cNvSpPr txBox="1"/>
          <p:nvPr>
            <p:ph type="sldNum" sz="quarter" idx="2"/>
          </p:nvPr>
        </p:nvSpPr>
        <p:spPr>
          <a:xfrm>
            <a:off x="12236819" y="9192826"/>
            <a:ext cx="42192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3" name="슬라이드 번호"/>
          <p:cNvSpPr txBox="1"/>
          <p:nvPr>
            <p:ph type="sldNum" sz="quarter" idx="2"/>
          </p:nvPr>
        </p:nvSpPr>
        <p:spPr>
          <a:xfrm>
            <a:off x="12236539" y="9192826"/>
            <a:ext cx="42248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4786" y="2682956"/>
            <a:ext cx="5156553" cy="6127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맵리듀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맵리듀스</a:t>
            </a:r>
          </a:p>
        </p:txBody>
      </p:sp>
      <p:sp>
        <p:nvSpPr>
          <p:cNvPr id="677" name="기존의 DB에서 처리하기 어려운 대용량 데이터를 다루기 위해 고안된 방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기존의 DB에서 처리하기 어려운 대용량 데이터를 다루기 위해 고안된 방법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대규모 데이터를 여러 대의 컴퓨터에서 병렬로(parallel) 처리하는 기술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맵리듀스 동작은 크게 나누어 맵과 리듀스 두 단계 작업으로 이루어짐</a:t>
            </a:r>
          </a:p>
          <a:p>
            <a:pPr marL="377825" indent="-377825" defTabSz="496570">
              <a:lnSpc>
                <a:spcPts val="4200"/>
              </a:lnSpc>
              <a:spcBef>
                <a:spcPts val="3500"/>
              </a:spcBef>
              <a:defRPr sz="3485"/>
            </a:pPr>
            <a:r>
              <a:t>맵(map) 작업은 하나의 큰 데이터 세트를 작은 규모의 데이터로 나누고 다수의 작업 노드(worker nodes)에게 배정하여 미리 정해진 작업을 실행시키는 동작</a:t>
            </a:r>
          </a:p>
        </p:txBody>
      </p:sp>
      <p:sp>
        <p:nvSpPr>
          <p:cNvPr id="678" name="슬라이드 번호"/>
          <p:cNvSpPr txBox="1"/>
          <p:nvPr>
            <p:ph type="sldNum" sz="quarter" idx="2"/>
          </p:nvPr>
        </p:nvSpPr>
        <p:spPr>
          <a:xfrm>
            <a:off x="12231370" y="9192826"/>
            <a:ext cx="43281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1" name="리듀스(reduce)는 이렇게 배정된 작업 결과를 취합하는 것으로,…"/>
          <p:cNvSpPr txBox="1"/>
          <p:nvPr>
            <p:ph type="body" sz="half" idx="1"/>
          </p:nvPr>
        </p:nvSpPr>
        <p:spPr>
          <a:xfrm>
            <a:off x="952500" y="2603500"/>
            <a:ext cx="5610563" cy="6286500"/>
          </a:xfrm>
          <a:prstGeom prst="rect">
            <a:avLst/>
          </a:prstGeom>
        </p:spPr>
        <p:txBody>
          <a:bodyPr/>
          <a:lstStyle/>
          <a:p>
            <a:pPr/>
            <a:r>
              <a:t>리듀스(reduce)는 이렇게 배정된 작업 결과를 취합하는 것으로, </a:t>
            </a:r>
          </a:p>
          <a:p>
            <a:pPr/>
            <a:r>
              <a:t>PC 수준의 저가의 작업 노드들을 사용하며 각 작업 노드에게 동일한 작업을 나누어 줌</a:t>
            </a:r>
          </a:p>
        </p:txBody>
      </p:sp>
      <p:sp>
        <p:nvSpPr>
          <p:cNvPr id="682" name="슬라이드 번호"/>
          <p:cNvSpPr txBox="1"/>
          <p:nvPr>
            <p:ph type="sldNum" sz="quarter" idx="2"/>
          </p:nvPr>
        </p:nvSpPr>
        <p:spPr>
          <a:xfrm>
            <a:off x="12240591" y="9192826"/>
            <a:ext cx="414376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8357" y="3592949"/>
            <a:ext cx="4291973" cy="4943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하둡(hadoo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하둡(hadoop)</a:t>
            </a:r>
          </a:p>
        </p:txBody>
      </p:sp>
      <p:sp>
        <p:nvSpPr>
          <p:cNvPr id="686" name="맵리듀스 개념을 공개 소프트웨어로 구현한 솔루션으로 야후, 아마존, 페이스북 등에서 채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맵리듀스 개념을 공개 소프트웨어로 구현한 솔루션으로 야후, 아마존, 페이스북 등에서 채택</a:t>
            </a:r>
          </a:p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하둡은 데이터가 나뉘어 저장된 작업 노드에 프로그램을 보내 지정된, 동일한 작업을 수행하도록 구현함</a:t>
            </a:r>
          </a:p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무료로 하둡을 사용하면서 블로그, 트위터 등 비정형 빅데이터를 분석하기가 용이해짐</a:t>
            </a:r>
          </a:p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단순하지만 방대한 데이터 처리 작업을 할 때 적합. 방대한    원시 데이터에서 필요한 부분만을 찾아내는 작업에 유용하게 사용됨</a:t>
            </a:r>
          </a:p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일종의 데이터 전처리 과정 수행의 의미가 있음</a:t>
            </a:r>
          </a:p>
          <a:p>
            <a:pPr marL="284479" indent="-284479" defTabSz="373887">
              <a:lnSpc>
                <a:spcPts val="3200"/>
              </a:lnSpc>
              <a:spcBef>
                <a:spcPts val="2600"/>
              </a:spcBef>
              <a:defRPr sz="2624"/>
            </a:pPr>
            <a:r>
              <a:t>단, 하둡의 각 작업 노드는 서로 독립적으로 작업을 수행하므로, 작업 노드 간에 상호작용은 어려움</a:t>
            </a:r>
          </a:p>
        </p:txBody>
      </p:sp>
      <p:sp>
        <p:nvSpPr>
          <p:cNvPr id="687" name="슬라이드 번호"/>
          <p:cNvSpPr txBox="1"/>
          <p:nvPr>
            <p:ph type="sldNum" sz="quarter" idx="2"/>
          </p:nvPr>
        </p:nvSpPr>
        <p:spPr>
          <a:xfrm>
            <a:off x="12232209" y="9192826"/>
            <a:ext cx="4311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저렴한 PC 수준의 컴퓨터들을 사용할 수 있음이 장점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저렴한 PC 수준의 컴퓨터들을 사용할 수 있음이 장점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고가의 일반 DBMS처럼 안정적인 시스템 동작을 지원하지    않으므로 별도의 장애 대책이 필요함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오류에 대비하여 하나의 데이터 블록을 보통 세 곳으로 복사하여 처리함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하둡이 제공하는 파일 관리 시스템은 HDFS(Hadoop File System). 대형 파일 시스템처럼 사용 가능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기본적으로 배치(batch)형으로 동작하므로 실시간 분석의 경우 빠르게 동작하도록 구축해야 함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실시간 처리가 중요하다면 하둡은 적절하지 않을 수 있음</a:t>
            </a:r>
          </a:p>
          <a:p>
            <a:pPr marL="293370" indent="-293370" defTabSz="385572">
              <a:lnSpc>
                <a:spcPts val="3300"/>
              </a:lnSpc>
              <a:spcBef>
                <a:spcPts val="2700"/>
              </a:spcBef>
              <a:defRPr sz="2706"/>
            </a:pPr>
            <a:r>
              <a:t>전체 데이터를 대상으로 상관 관계를 구할 수 없는 제약이 있음</a:t>
            </a:r>
          </a:p>
        </p:txBody>
      </p:sp>
      <p:sp>
        <p:nvSpPr>
          <p:cNvPr id="691" name="슬라이드 번호"/>
          <p:cNvSpPr txBox="1"/>
          <p:nvPr>
            <p:ph type="sldNum" sz="quarter" idx="2"/>
          </p:nvPr>
        </p:nvSpPr>
        <p:spPr>
          <a:xfrm>
            <a:off x="12240870" y="9192826"/>
            <a:ext cx="413818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하이브(Hive)는 하둡을 SQL 문으로 접근할 수 있게 해주는 패키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하이브(Hive)는 하둡을 SQL 문으로 접근할 수 있게 해주는 패키지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RHIPE (R and Hadoop Integrated Programming Environment)는 R 프로그램을 실행할 수 있는 인터페이스 제공 패키지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pig 패키지는 하둡 응용 프로그램을 쉽게 작성할 수 있도록 지원함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Scoop는 기존 DB 내용을 하둡으로 읽어 들일 수 있도록    지원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Flume은 웹 로그 데이터 등 실시간으로 발생하는 스트림형 데이터를 하둡에서 읽는 것을 지원</a:t>
            </a:r>
          </a:p>
          <a:p>
            <a:pPr marL="328929" indent="-328929" defTabSz="432308">
              <a:lnSpc>
                <a:spcPts val="3700"/>
              </a:lnSpc>
              <a:spcBef>
                <a:spcPts val="3100"/>
              </a:spcBef>
              <a:defRPr sz="3034"/>
            </a:pPr>
            <a:r>
              <a:t>mahout은 하둡에 들어 있는 데이터를 대상으로 분류, 예측, 추천 등 기계학습 알고리즘 실행 지원</a:t>
            </a:r>
          </a:p>
        </p:txBody>
      </p:sp>
      <p:sp>
        <p:nvSpPr>
          <p:cNvPr id="695" name="슬라이드 번호"/>
          <p:cNvSpPr txBox="1"/>
          <p:nvPr>
            <p:ph type="sldNum" sz="quarter" idx="2"/>
          </p:nvPr>
        </p:nvSpPr>
        <p:spPr>
          <a:xfrm>
            <a:off x="12229554" y="9192826"/>
            <a:ext cx="43645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슬라이드 번호"/>
          <p:cNvSpPr txBox="1"/>
          <p:nvPr>
            <p:ph type="sldNum" sz="quarter" idx="2"/>
          </p:nvPr>
        </p:nvSpPr>
        <p:spPr>
          <a:xfrm>
            <a:off x="12232209" y="9192826"/>
            <a:ext cx="431140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0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637" y="1380985"/>
            <a:ext cx="10622733" cy="7594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